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ink/ink6.xml" ContentType="application/inkml+xml"/>
  <Override PartName="/ppt/notesSlides/notesSlide10.xml" ContentType="application/vnd.openxmlformats-officedocument.presentationml.notesSlide+xml"/>
  <Override PartName="/ppt/ink/ink7.xml" ContentType="application/inkml+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charts/chart8.xml" ContentType="application/vnd.openxmlformats-officedocument.drawingml.chart+xml"/>
  <Override PartName="/ppt/charts/chart9.xml" ContentType="application/vnd.openxmlformats-officedocument.drawingml.chart+xml"/>
  <Override PartName="/ppt/ink/ink8.xml" ContentType="application/inkml+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charts/chart10.xml" ContentType="application/vnd.openxmlformats-officedocument.drawingml.chart+xml"/>
  <Override PartName="/ppt/charts/chart11.xml" ContentType="application/vnd.openxmlformats-officedocument.drawingml.chart+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charts/chart12.xml" ContentType="application/vnd.openxmlformats-officedocument.drawingml.chart+xml"/>
  <Override PartName="/ppt/charts/chart13.xml" ContentType="application/vnd.openxmlformats-officedocument.drawingml.chart+xml"/>
  <Override PartName="/ppt/ink/ink9.xml" ContentType="application/inkml+xml"/>
  <Override PartName="/ppt/ink/ink10.xml" ContentType="application/inkml+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charts/chart14.xml" ContentType="application/vnd.openxmlformats-officedocument.drawingml.chart+xml"/>
  <Override PartName="/ppt/charts/chart15.xml" ContentType="application/vnd.openxmlformats-officedocument.drawingml.chart+xml"/>
  <Override PartName="/ppt/ink/ink11.xml" ContentType="application/inkml+xml"/>
  <Override PartName="/ppt/ink/ink12.xml" ContentType="application/inkml+xml"/>
  <Override PartName="/ppt/ink/ink13.xml" ContentType="application/inkml+xml"/>
  <Override PartName="/ppt/notesSlides/notesSlide1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charts/chart16.xml" ContentType="application/vnd.openxmlformats-officedocument.drawingml.chart+xml"/>
  <Override PartName="/ppt/tags/tag6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Lst>
  <p:notesMasterIdLst>
    <p:notesMasterId r:id="rId46"/>
  </p:notesMasterIdLst>
  <p:sldIdLst>
    <p:sldId id="653" r:id="rId4"/>
    <p:sldId id="631" r:id="rId5"/>
    <p:sldId id="632" r:id="rId6"/>
    <p:sldId id="633" r:id="rId7"/>
    <p:sldId id="634" r:id="rId8"/>
    <p:sldId id="636" r:id="rId9"/>
    <p:sldId id="637" r:id="rId10"/>
    <p:sldId id="638" r:id="rId11"/>
    <p:sldId id="639" r:id="rId12"/>
    <p:sldId id="640" r:id="rId13"/>
    <p:sldId id="641" r:id="rId14"/>
    <p:sldId id="642" r:id="rId15"/>
    <p:sldId id="643" r:id="rId16"/>
    <p:sldId id="644" r:id="rId17"/>
    <p:sldId id="645" r:id="rId18"/>
    <p:sldId id="646" r:id="rId19"/>
    <p:sldId id="647" r:id="rId20"/>
    <p:sldId id="648" r:id="rId21"/>
    <p:sldId id="649" r:id="rId22"/>
    <p:sldId id="652" r:id="rId23"/>
    <p:sldId id="635" r:id="rId24"/>
    <p:sldId id="479" r:id="rId25"/>
    <p:sldId id="565" r:id="rId26"/>
    <p:sldId id="566" r:id="rId27"/>
    <p:sldId id="567" r:id="rId28"/>
    <p:sldId id="568" r:id="rId29"/>
    <p:sldId id="569" r:id="rId30"/>
    <p:sldId id="570" r:id="rId31"/>
    <p:sldId id="571" r:id="rId32"/>
    <p:sldId id="572" r:id="rId33"/>
    <p:sldId id="573" r:id="rId34"/>
    <p:sldId id="574" r:id="rId35"/>
    <p:sldId id="628" r:id="rId36"/>
    <p:sldId id="629" r:id="rId37"/>
    <p:sldId id="618" r:id="rId38"/>
    <p:sldId id="576" r:id="rId39"/>
    <p:sldId id="577" r:id="rId40"/>
    <p:sldId id="578" r:id="rId41"/>
    <p:sldId id="623" r:id="rId42"/>
    <p:sldId id="630" r:id="rId43"/>
    <p:sldId id="612" r:id="rId44"/>
    <p:sldId id="619" r:id="rId45"/>
  </p:sldIdLst>
  <p:sldSz cx="9144000" cy="5143500" type="screen16x9"/>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60"/>
  </p:normalViewPr>
  <p:slideViewPr>
    <p:cSldViewPr>
      <p:cViewPr varScale="1">
        <p:scale>
          <a:sx n="100" d="100"/>
          <a:sy n="100" d="100"/>
        </p:scale>
        <p:origin x="540" y="72"/>
      </p:cViewPr>
      <p:guideLst>
        <p:guide orient="horz" pos="1620"/>
        <p:guide pos="2880"/>
      </p:guideLst>
    </p:cSldViewPr>
  </p:slideViewPr>
  <p:notesTextViewPr>
    <p:cViewPr>
      <p:scale>
        <a:sx n="1" d="1"/>
        <a:sy n="1" d="1"/>
      </p:scale>
      <p:origin x="0" y="0"/>
    </p:cViewPr>
  </p:notesTextViewPr>
  <p:sorterViewPr>
    <p:cViewPr>
      <p:scale>
        <a:sx n="100" d="100"/>
        <a:sy n="100" d="100"/>
      </p:scale>
      <p:origin x="0" y="655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34"/>
          <c:y val="6.5714185444691278E-2"/>
          <c:w val="0.77646128886137766"/>
          <c:h val="0.75897728937281805"/>
        </c:manualLayout>
      </c:layout>
      <c:scatterChart>
        <c:scatterStyle val="lineMarker"/>
        <c:varyColors val="0"/>
        <c:ser>
          <c:idx val="0"/>
          <c:order val="0"/>
          <c:tx>
            <c:strRef>
              <c:f>Sheet1!$B$1</c:f>
              <c:strCache>
                <c:ptCount val="1"/>
                <c:pt idx="0">
                  <c:v>Size (feet2)</c:v>
                </c:pt>
              </c:strCache>
            </c:strRef>
          </c:tx>
          <c:spPr>
            <a:ln w="38100">
              <a:noFill/>
            </a:ln>
          </c:spPr>
          <c:marker>
            <c:symbol val="x"/>
            <c:size val="12"/>
            <c:spPr>
              <a:noFill/>
              <a:ln w="19050">
                <a:solidFill>
                  <a:srgbClr val="C00000"/>
                </a:solidFill>
              </a:ln>
            </c:spPr>
          </c:marker>
          <c:xVal>
            <c:numRef>
              <c:f>Sheet1!$A$2:$A$12</c:f>
              <c:numCache>
                <c:formatCode>General</c:formatCode>
                <c:ptCount val="11"/>
                <c:pt idx="0">
                  <c:v>432.42296918767499</c:v>
                </c:pt>
                <c:pt idx="1">
                  <c:v>610.994397759104</c:v>
                </c:pt>
                <c:pt idx="2">
                  <c:v>628.50140056022406</c:v>
                </c:pt>
                <c:pt idx="3">
                  <c:v>856.09243697478996</c:v>
                </c:pt>
                <c:pt idx="4">
                  <c:v>950.63025210084004</c:v>
                </c:pt>
                <c:pt idx="5">
                  <c:v>1202.7310924369699</c:v>
                </c:pt>
                <c:pt idx="6">
                  <c:v>1412.8151260504201</c:v>
                </c:pt>
                <c:pt idx="7">
                  <c:v>1661.4145658263301</c:v>
                </c:pt>
                <c:pt idx="8">
                  <c:v>1787.4649859944</c:v>
                </c:pt>
                <c:pt idx="9">
                  <c:v>1952.0308123249299</c:v>
                </c:pt>
                <c:pt idx="10">
                  <c:v>2186.6246498599398</c:v>
                </c:pt>
              </c:numCache>
            </c:numRef>
          </c:xVal>
          <c:yVal>
            <c:numRef>
              <c:f>Sheet1!$B$2:$B$12</c:f>
              <c:numCache>
                <c:formatCode>General</c:formatCode>
                <c:ptCount val="11"/>
                <c:pt idx="0">
                  <c:v>100.917431192661</c:v>
                </c:pt>
                <c:pt idx="1">
                  <c:v>143.73088685015301</c:v>
                </c:pt>
                <c:pt idx="2">
                  <c:v>213.45565749235499</c:v>
                </c:pt>
                <c:pt idx="3">
                  <c:v>229.35779816513801</c:v>
                </c:pt>
                <c:pt idx="4">
                  <c:v>288.07339449541303</c:v>
                </c:pt>
                <c:pt idx="5">
                  <c:v>274.61773700305798</c:v>
                </c:pt>
                <c:pt idx="6">
                  <c:v>308.86850152905203</c:v>
                </c:pt>
                <c:pt idx="7">
                  <c:v>290.51987767584097</c:v>
                </c:pt>
                <c:pt idx="8">
                  <c:v>337.003058103976</c:v>
                </c:pt>
                <c:pt idx="9">
                  <c:v>306.42201834862402</c:v>
                </c:pt>
                <c:pt idx="10">
                  <c:v>291.74311926605498</c:v>
                </c:pt>
              </c:numCache>
            </c:numRef>
          </c:yVal>
          <c:smooth val="0"/>
        </c:ser>
        <c:dLbls>
          <c:showLegendKey val="0"/>
          <c:showVal val="0"/>
          <c:showCatName val="0"/>
          <c:showSerName val="0"/>
          <c:showPercent val="0"/>
          <c:showBubbleSize val="0"/>
        </c:dLbls>
        <c:axId val="-1889035680"/>
        <c:axId val="-1889034048"/>
      </c:scatterChart>
      <c:valAx>
        <c:axId val="-1889035680"/>
        <c:scaling>
          <c:orientation val="minMax"/>
        </c:scaling>
        <c:delete val="0"/>
        <c:axPos val="b"/>
        <c:numFmt formatCode="General" sourceLinked="1"/>
        <c:majorTickMark val="cross"/>
        <c:minorTickMark val="none"/>
        <c:tickLblPos val="nextTo"/>
        <c:spPr>
          <a:ln w="38100">
            <a:solidFill>
              <a:schemeClr val="bg1">
                <a:lumMod val="50000"/>
              </a:schemeClr>
            </a:solidFill>
          </a:ln>
        </c:spPr>
        <c:txPr>
          <a:bodyPr/>
          <a:lstStyle/>
          <a:p>
            <a:pPr>
              <a:defRPr sz="1600"/>
            </a:pPr>
            <a:endParaRPr lang="en-US"/>
          </a:p>
        </c:txPr>
        <c:crossAx val="-1889034048"/>
        <c:crosses val="autoZero"/>
        <c:crossBetween val="midCat"/>
        <c:majorUnit val="500"/>
      </c:valAx>
      <c:valAx>
        <c:axId val="-1889034048"/>
        <c:scaling>
          <c:orientation val="minMax"/>
        </c:scaling>
        <c:delete val="0"/>
        <c:axPos val="l"/>
        <c:majorGridlines>
          <c:spPr>
            <a:ln>
              <a:noFill/>
            </a:ln>
          </c:spPr>
        </c:majorGridlines>
        <c:numFmt formatCode="General" sourceLinked="1"/>
        <c:majorTickMark val="cross"/>
        <c:minorTickMark val="none"/>
        <c:tickLblPos val="nextTo"/>
        <c:spPr>
          <a:ln w="38100"/>
        </c:spPr>
        <c:txPr>
          <a:bodyPr/>
          <a:lstStyle/>
          <a:p>
            <a:pPr>
              <a:defRPr sz="1600"/>
            </a:pPr>
            <a:endParaRPr lang="en-US"/>
          </a:p>
        </c:txPr>
        <c:crossAx val="-1889035680"/>
        <c:crosses val="autoZero"/>
        <c:crossBetween val="midCat"/>
        <c:majorUnit val="100"/>
        <c:minorUnit val="10"/>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1416589600"/>
        <c:axId val="-1416591776"/>
      </c:scatterChart>
      <c:valAx>
        <c:axId val="-1416589600"/>
        <c:scaling>
          <c:orientation val="minMax"/>
          <c:max val="3"/>
        </c:scaling>
        <c:delete val="0"/>
        <c:axPos val="b"/>
        <c:numFmt formatCode="General" sourceLinked="1"/>
        <c:majorTickMark val="cross"/>
        <c:minorTickMark val="none"/>
        <c:tickLblPos val="nextTo"/>
        <c:spPr>
          <a:ln w="38100"/>
        </c:spPr>
        <c:crossAx val="-1416591776"/>
        <c:crosses val="autoZero"/>
        <c:crossBetween val="midCat"/>
        <c:majorUnit val="1"/>
      </c:valAx>
      <c:valAx>
        <c:axId val="-1416591776"/>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1416589600"/>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1416591232"/>
        <c:axId val="-1416590688"/>
      </c:scatterChart>
      <c:valAx>
        <c:axId val="-1416591232"/>
        <c:scaling>
          <c:orientation val="minMax"/>
          <c:max val="2.5"/>
          <c:min val="-0.5"/>
        </c:scaling>
        <c:delete val="0"/>
        <c:axPos val="b"/>
        <c:numFmt formatCode="General" sourceLinked="1"/>
        <c:majorTickMark val="cross"/>
        <c:minorTickMark val="none"/>
        <c:tickLblPos val="nextTo"/>
        <c:spPr>
          <a:ln w="38100"/>
        </c:spPr>
        <c:crossAx val="-1416590688"/>
        <c:crosses val="autoZero"/>
        <c:crossBetween val="midCat"/>
        <c:majorUnit val="0.5"/>
      </c:valAx>
      <c:valAx>
        <c:axId val="-1416590688"/>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1416591232"/>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1416592320"/>
        <c:axId val="-1416592864"/>
      </c:scatterChart>
      <c:valAx>
        <c:axId val="-1416592320"/>
        <c:scaling>
          <c:orientation val="minMax"/>
          <c:max val="3"/>
        </c:scaling>
        <c:delete val="0"/>
        <c:axPos val="b"/>
        <c:numFmt formatCode="General" sourceLinked="1"/>
        <c:majorTickMark val="cross"/>
        <c:minorTickMark val="none"/>
        <c:tickLblPos val="nextTo"/>
        <c:spPr>
          <a:ln w="38100"/>
        </c:spPr>
        <c:crossAx val="-1416592864"/>
        <c:crosses val="autoZero"/>
        <c:crossBetween val="midCat"/>
        <c:majorUnit val="1"/>
      </c:valAx>
      <c:valAx>
        <c:axId val="-1416592864"/>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1416592320"/>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1416589056"/>
        <c:axId val="-1416587968"/>
      </c:scatterChart>
      <c:valAx>
        <c:axId val="-1416589056"/>
        <c:scaling>
          <c:orientation val="minMax"/>
          <c:max val="2.5"/>
          <c:min val="-0.5"/>
        </c:scaling>
        <c:delete val="0"/>
        <c:axPos val="b"/>
        <c:numFmt formatCode="General" sourceLinked="1"/>
        <c:majorTickMark val="cross"/>
        <c:minorTickMark val="none"/>
        <c:tickLblPos val="nextTo"/>
        <c:spPr>
          <a:ln w="38100"/>
        </c:spPr>
        <c:crossAx val="-1416587968"/>
        <c:crosses val="autoZero"/>
        <c:crossBetween val="midCat"/>
        <c:majorUnit val="0.5"/>
      </c:valAx>
      <c:valAx>
        <c:axId val="-1416587968"/>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1416589056"/>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1416586336"/>
        <c:axId val="-1416590144"/>
      </c:scatterChart>
      <c:valAx>
        <c:axId val="-1416586336"/>
        <c:scaling>
          <c:orientation val="minMax"/>
          <c:max val="2.5"/>
          <c:min val="-0.5"/>
        </c:scaling>
        <c:delete val="0"/>
        <c:axPos val="b"/>
        <c:numFmt formatCode="General" sourceLinked="1"/>
        <c:majorTickMark val="cross"/>
        <c:minorTickMark val="none"/>
        <c:tickLblPos val="nextTo"/>
        <c:spPr>
          <a:ln w="38100"/>
        </c:spPr>
        <c:crossAx val="-1416590144"/>
        <c:crosses val="autoZero"/>
        <c:crossBetween val="midCat"/>
        <c:majorUnit val="0.5"/>
      </c:valAx>
      <c:valAx>
        <c:axId val="-1416590144"/>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1416586336"/>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1416593408"/>
        <c:axId val="-1416588512"/>
      </c:scatterChart>
      <c:valAx>
        <c:axId val="-1416593408"/>
        <c:scaling>
          <c:orientation val="minMax"/>
          <c:max val="3"/>
        </c:scaling>
        <c:delete val="0"/>
        <c:axPos val="b"/>
        <c:numFmt formatCode="General" sourceLinked="1"/>
        <c:majorTickMark val="cross"/>
        <c:minorTickMark val="none"/>
        <c:tickLblPos val="nextTo"/>
        <c:spPr>
          <a:ln w="38100"/>
        </c:spPr>
        <c:crossAx val="-1416588512"/>
        <c:crosses val="autoZero"/>
        <c:crossBetween val="midCat"/>
        <c:majorUnit val="1"/>
      </c:valAx>
      <c:valAx>
        <c:axId val="-1416588512"/>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1416593408"/>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ser>
        <c:dLbls>
          <c:showLegendKey val="0"/>
          <c:showVal val="0"/>
          <c:showCatName val="0"/>
          <c:showSerName val="0"/>
          <c:showPercent val="0"/>
          <c:showBubbleSize val="0"/>
        </c:dLbls>
        <c:axId val="-1416587424"/>
        <c:axId val="-1416586880"/>
      </c:scatterChart>
      <c:valAx>
        <c:axId val="-1416587424"/>
        <c:scaling>
          <c:orientation val="minMax"/>
          <c:max val="3000"/>
        </c:scaling>
        <c:delete val="0"/>
        <c:axPos val="b"/>
        <c:numFmt formatCode="General" sourceLinked="1"/>
        <c:majorTickMark val="out"/>
        <c:minorTickMark val="none"/>
        <c:tickLblPos val="nextTo"/>
        <c:spPr>
          <a:ln w="25400"/>
        </c:spPr>
        <c:crossAx val="-1416586880"/>
        <c:crosses val="autoZero"/>
        <c:crossBetween val="midCat"/>
      </c:valAx>
      <c:valAx>
        <c:axId val="-1416586880"/>
        <c:scaling>
          <c:orientation val="minMax"/>
          <c:max val="500000"/>
        </c:scaling>
        <c:delete val="0"/>
        <c:axPos val="l"/>
        <c:majorGridlines/>
        <c:numFmt formatCode="General" sourceLinked="0"/>
        <c:majorTickMark val="out"/>
        <c:minorTickMark val="none"/>
        <c:tickLblPos val="nextTo"/>
        <c:spPr>
          <a:ln w="25400"/>
        </c:spPr>
        <c:crossAx val="-1416587424"/>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8.3333333333333332E-3"/>
          <c:y val="7.3907480314960635E-3"/>
          <c:w val="0.87495100728607478"/>
          <c:h val="0.93323425196850385"/>
        </c:manualLayout>
      </c:layout>
      <c:pie3DChart>
        <c:varyColors val="1"/>
        <c:ser>
          <c:idx val="0"/>
          <c:order val="0"/>
          <c:tx>
            <c:strRef>
              <c:f>Sheet1!$B$1</c:f>
              <c:strCache>
                <c:ptCount val="1"/>
                <c:pt idx="0">
                  <c:v>Sales</c:v>
                </c:pt>
              </c:strCache>
            </c:strRef>
          </c:tx>
          <c:explosion val="26"/>
          <c:dPt>
            <c:idx val="0"/>
            <c:bubble3D val="0"/>
            <c:explosion val="13"/>
          </c:dPt>
          <c:dPt>
            <c:idx val="1"/>
            <c:bubble3D val="0"/>
            <c:explosion val="20"/>
          </c:dPt>
          <c:dPt>
            <c:idx val="2"/>
            <c:bubble3D val="0"/>
            <c:explosion val="11"/>
          </c:dPt>
          <c:cat>
            <c:strRef>
              <c:f>Sheet1!$A$2:$A$5</c:f>
              <c:strCache>
                <c:ptCount val="3"/>
                <c:pt idx="0">
                  <c:v>1st Qtr</c:v>
                </c:pt>
                <c:pt idx="1">
                  <c:v>2nd Qtr</c:v>
                </c:pt>
                <c:pt idx="2">
                  <c:v>3rd Qtr</c:v>
                </c:pt>
              </c:strCache>
            </c:strRef>
          </c:cat>
          <c:val>
            <c:numRef>
              <c:f>Sheet1!$B$2:$B$5</c:f>
              <c:numCache>
                <c:formatCode>General</c:formatCode>
                <c:ptCount val="4"/>
                <c:pt idx="0">
                  <c:v>2.6</c:v>
                </c:pt>
                <c:pt idx="1">
                  <c:v>8.1999999999999993</c:v>
                </c:pt>
                <c:pt idx="2">
                  <c:v>3.2</c:v>
                </c:pt>
              </c:numCache>
            </c:numRef>
          </c:val>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ser>
        <c:dLbls>
          <c:showLegendKey val="0"/>
          <c:showVal val="0"/>
          <c:showCatName val="0"/>
          <c:showSerName val="0"/>
          <c:showPercent val="0"/>
          <c:showBubbleSize val="0"/>
        </c:dLbls>
        <c:axId val="-1523857728"/>
        <c:axId val="-1523860992"/>
      </c:scatterChart>
      <c:valAx>
        <c:axId val="-1523857728"/>
        <c:scaling>
          <c:orientation val="minMax"/>
          <c:max val="3000"/>
        </c:scaling>
        <c:delete val="0"/>
        <c:axPos val="b"/>
        <c:numFmt formatCode="General" sourceLinked="1"/>
        <c:majorTickMark val="out"/>
        <c:minorTickMark val="none"/>
        <c:tickLblPos val="nextTo"/>
        <c:crossAx val="-1523860992"/>
        <c:crosses val="autoZero"/>
        <c:crossBetween val="midCat"/>
      </c:valAx>
      <c:valAx>
        <c:axId val="-1523860992"/>
        <c:scaling>
          <c:orientation val="minMax"/>
          <c:max val="500000"/>
        </c:scaling>
        <c:delete val="0"/>
        <c:axPos val="l"/>
        <c:majorGridlines/>
        <c:numFmt formatCode="General" sourceLinked="0"/>
        <c:majorTickMark val="out"/>
        <c:minorTickMark val="none"/>
        <c:tickLblPos val="nextTo"/>
        <c:crossAx val="-1523857728"/>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8"/>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ser>
        <c:dLbls>
          <c:showLegendKey val="0"/>
          <c:showVal val="0"/>
          <c:showCatName val="0"/>
          <c:showSerName val="0"/>
          <c:showPercent val="0"/>
          <c:showBubbleSize val="0"/>
        </c:dLbls>
        <c:axId val="-1523857184"/>
        <c:axId val="-1523856640"/>
      </c:scatterChart>
      <c:valAx>
        <c:axId val="-1523857184"/>
        <c:scaling>
          <c:orientation val="minMax"/>
          <c:max val="3000"/>
        </c:scaling>
        <c:delete val="0"/>
        <c:axPos val="b"/>
        <c:numFmt formatCode="General" sourceLinked="1"/>
        <c:majorTickMark val="out"/>
        <c:minorTickMark val="none"/>
        <c:tickLblPos val="nextTo"/>
        <c:crossAx val="-1523856640"/>
        <c:crosses val="autoZero"/>
        <c:crossBetween val="midCat"/>
      </c:valAx>
      <c:valAx>
        <c:axId val="-1523856640"/>
        <c:scaling>
          <c:orientation val="minMax"/>
          <c:max val="500000"/>
        </c:scaling>
        <c:delete val="0"/>
        <c:axPos val="l"/>
        <c:majorGridlines/>
        <c:numFmt formatCode="General" sourceLinked="0"/>
        <c:majorTickMark val="out"/>
        <c:minorTickMark val="none"/>
        <c:tickLblPos val="nextTo"/>
        <c:crossAx val="-1523857184"/>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ser>
        <c:dLbls>
          <c:showLegendKey val="0"/>
          <c:showVal val="0"/>
          <c:showCatName val="0"/>
          <c:showSerName val="0"/>
          <c:showPercent val="0"/>
          <c:showBubbleSize val="0"/>
        </c:dLbls>
        <c:axId val="-1523858816"/>
        <c:axId val="-1523856096"/>
      </c:scatterChart>
      <c:valAx>
        <c:axId val="-1523858816"/>
        <c:scaling>
          <c:orientation val="minMax"/>
        </c:scaling>
        <c:delete val="0"/>
        <c:axPos val="b"/>
        <c:numFmt formatCode="General" sourceLinked="1"/>
        <c:majorTickMark val="cross"/>
        <c:minorTickMark val="none"/>
        <c:tickLblPos val="nextTo"/>
        <c:spPr>
          <a:ln w="38100"/>
        </c:spPr>
        <c:crossAx val="-1523856096"/>
        <c:crosses val="autoZero"/>
        <c:crossBetween val="midCat"/>
        <c:majorUnit val="1"/>
      </c:valAx>
      <c:valAx>
        <c:axId val="-1523856096"/>
        <c:scaling>
          <c:orientation val="minMax"/>
        </c:scaling>
        <c:delete val="0"/>
        <c:axPos val="l"/>
        <c:majorGridlines>
          <c:spPr>
            <a:ln>
              <a:noFill/>
            </a:ln>
          </c:spPr>
        </c:majorGridlines>
        <c:numFmt formatCode="General" sourceLinked="1"/>
        <c:majorTickMark val="cross"/>
        <c:minorTickMark val="none"/>
        <c:tickLblPos val="nextTo"/>
        <c:spPr>
          <a:ln w="38100"/>
        </c:spPr>
        <c:crossAx val="-1523858816"/>
        <c:crosses val="autoZero"/>
        <c:crossBetween val="midCat"/>
        <c:majorUnit val="1"/>
      </c:valAx>
      <c:spPr>
        <a:ln w="12700">
          <a:noFill/>
        </a:ln>
      </c:spPr>
    </c:plotArea>
    <c:plotVisOnly val="1"/>
    <c:dispBlanksAs val="gap"/>
    <c:showDLblsOverMax val="0"/>
  </c:chart>
  <c:txPr>
    <a:bodyPr/>
    <a:lstStyle/>
    <a:p>
      <a:pPr>
        <a:defRPr sz="20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ser>
        <c:dLbls>
          <c:showLegendKey val="0"/>
          <c:showVal val="0"/>
          <c:showCatName val="0"/>
          <c:showSerName val="0"/>
          <c:showPercent val="0"/>
          <c:showBubbleSize val="0"/>
        </c:dLbls>
        <c:axId val="-1523855552"/>
        <c:axId val="-1523859904"/>
      </c:scatterChart>
      <c:valAx>
        <c:axId val="-1523855552"/>
        <c:scaling>
          <c:orientation val="minMax"/>
        </c:scaling>
        <c:delete val="0"/>
        <c:axPos val="b"/>
        <c:numFmt formatCode="General" sourceLinked="1"/>
        <c:majorTickMark val="cross"/>
        <c:minorTickMark val="none"/>
        <c:tickLblPos val="nextTo"/>
        <c:spPr>
          <a:ln w="38100"/>
        </c:spPr>
        <c:crossAx val="-1523859904"/>
        <c:crosses val="autoZero"/>
        <c:crossBetween val="midCat"/>
        <c:majorUnit val="1"/>
      </c:valAx>
      <c:valAx>
        <c:axId val="-1523859904"/>
        <c:scaling>
          <c:orientation val="minMax"/>
        </c:scaling>
        <c:delete val="0"/>
        <c:axPos val="l"/>
        <c:majorGridlines>
          <c:spPr>
            <a:ln>
              <a:noFill/>
            </a:ln>
          </c:spPr>
        </c:majorGridlines>
        <c:numFmt formatCode="General" sourceLinked="1"/>
        <c:majorTickMark val="cross"/>
        <c:minorTickMark val="none"/>
        <c:tickLblPos val="nextTo"/>
        <c:spPr>
          <a:ln w="38100"/>
        </c:spPr>
        <c:crossAx val="-1523855552"/>
        <c:crosses val="autoZero"/>
        <c:crossBetween val="midCat"/>
        <c:majorUnit val="1"/>
      </c:valAx>
      <c:spPr>
        <a:ln w="12700">
          <a:noFill/>
        </a:ln>
      </c:spPr>
    </c:plotArea>
    <c:plotVisOnly val="1"/>
    <c:dispBlanksAs val="gap"/>
    <c:showDLblsOverMax val="0"/>
  </c:chart>
  <c:txPr>
    <a:bodyPr/>
    <a:lstStyle/>
    <a:p>
      <a:pPr>
        <a:defRPr sz="2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ser>
        <c:dLbls>
          <c:showLegendKey val="0"/>
          <c:showVal val="0"/>
          <c:showCatName val="0"/>
          <c:showSerName val="0"/>
          <c:showPercent val="0"/>
          <c:showBubbleSize val="0"/>
        </c:dLbls>
        <c:axId val="-1523860448"/>
        <c:axId val="-1523859360"/>
      </c:scatterChart>
      <c:valAx>
        <c:axId val="-1523860448"/>
        <c:scaling>
          <c:orientation val="minMax"/>
        </c:scaling>
        <c:delete val="0"/>
        <c:axPos val="b"/>
        <c:numFmt formatCode="General" sourceLinked="1"/>
        <c:majorTickMark val="cross"/>
        <c:minorTickMark val="none"/>
        <c:tickLblPos val="nextTo"/>
        <c:spPr>
          <a:ln w="38100"/>
        </c:spPr>
        <c:crossAx val="-1523859360"/>
        <c:crosses val="autoZero"/>
        <c:crossBetween val="midCat"/>
        <c:majorUnit val="1"/>
      </c:valAx>
      <c:valAx>
        <c:axId val="-1523859360"/>
        <c:scaling>
          <c:orientation val="minMax"/>
        </c:scaling>
        <c:delete val="0"/>
        <c:axPos val="l"/>
        <c:majorGridlines>
          <c:spPr>
            <a:ln>
              <a:noFill/>
            </a:ln>
          </c:spPr>
        </c:majorGridlines>
        <c:numFmt formatCode="General" sourceLinked="1"/>
        <c:majorTickMark val="cross"/>
        <c:minorTickMark val="none"/>
        <c:tickLblPos val="nextTo"/>
        <c:spPr>
          <a:ln w="38100"/>
        </c:spPr>
        <c:crossAx val="-1523860448"/>
        <c:crosses val="autoZero"/>
        <c:crossBetween val="midCat"/>
        <c:majorUnit val="1"/>
      </c:valAx>
      <c:spPr>
        <a:ln w="12700">
          <a:noFill/>
        </a:ln>
      </c:spPr>
    </c:plotArea>
    <c:plotVisOnly val="1"/>
    <c:dispBlanksAs val="gap"/>
    <c:showDLblsOverMax val="0"/>
  </c:chart>
  <c:txPr>
    <a:bodyPr/>
    <a:lstStyle/>
    <a:p>
      <a:pPr>
        <a:defRPr sz="20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1523858272"/>
        <c:axId val="-1523855008"/>
      </c:scatterChart>
      <c:valAx>
        <c:axId val="-1523858272"/>
        <c:scaling>
          <c:orientation val="minMax"/>
          <c:max val="3"/>
        </c:scaling>
        <c:delete val="0"/>
        <c:axPos val="b"/>
        <c:numFmt formatCode="General" sourceLinked="1"/>
        <c:majorTickMark val="cross"/>
        <c:minorTickMark val="none"/>
        <c:tickLblPos val="nextTo"/>
        <c:spPr>
          <a:ln w="38100"/>
        </c:spPr>
        <c:crossAx val="-1523855008"/>
        <c:crosses val="autoZero"/>
        <c:crossBetween val="midCat"/>
        <c:majorUnit val="1"/>
      </c:valAx>
      <c:valAx>
        <c:axId val="-1523855008"/>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1523858272"/>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1523862080"/>
        <c:axId val="-1523861536"/>
      </c:scatterChart>
      <c:valAx>
        <c:axId val="-1523862080"/>
        <c:scaling>
          <c:orientation val="minMax"/>
          <c:max val="2.5"/>
          <c:min val="-0.5"/>
        </c:scaling>
        <c:delete val="0"/>
        <c:axPos val="b"/>
        <c:numFmt formatCode="General" sourceLinked="1"/>
        <c:majorTickMark val="cross"/>
        <c:minorTickMark val="none"/>
        <c:tickLblPos val="nextTo"/>
        <c:spPr>
          <a:ln w="38100"/>
        </c:spPr>
        <c:crossAx val="-1523861536"/>
        <c:crosses val="autoZero"/>
        <c:crossBetween val="midCat"/>
        <c:majorUnit val="0.5"/>
      </c:valAx>
      <c:valAx>
        <c:axId val="-1523861536"/>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1523862080"/>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5-03-05T17:47:38.647"/>
    </inkml:context>
    <inkml:brush xml:id="br0">
      <inkml:brushProperty name="width" value="0.05292" units="cm"/>
      <inkml:brushProperty name="height" value="0.05292" units="cm"/>
      <inkml:brushProperty name="color" value="#FF00FF"/>
    </inkml:brush>
  </inkml:definitions>
  <inkml:trace contextRef="#ctx0" brushRef="#br0">7980 6994 352</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6-01-12T08:08:44.421"/>
    </inkml:context>
    <inkml:brush xml:id="br0">
      <inkml:brushProperty name="width" value="0.05292" units="cm"/>
      <inkml:brushProperty name="height" value="0.05292" units="cm"/>
      <inkml:brushProperty name="color" value="#FF0000"/>
    </inkml:brush>
  </inkml:definitions>
  <inkml:trace contextRef="#ctx0" brushRef="#br0">19533 8842 960,'-20'-20'1442,"20"20"-577,-21 0-513,21 0-96,0 0 0,0-19 161,0 19 63,0 0 225,0-20-64,0 20 416,0 0-129,0-20-127,0 20-96,0 0-33,-18 0-191,18 0-65,0 0 193,0 0-1,0 0-95,0 0 64,0-20-1,0 20-128,0 0-95,-20 0 63,20 0 97,0 0-97,0 0 65,0 0 63,0 0-128,0 0 1,0 0-161,0 0-32,0 0-64,0 0-63,0 0-1,0 0 64,0 0 0,0 0 32,0 20-32,0-20 0,0 0-160,0 0 32,0 0 33,0 0-33,0 20 64,0-20-96,0 0 64,0 0-64,20 0 32,-20 20-64,0-20 224,0 0-160,0 0 32,18 0-64,-18 0-32,0 19 160,0-19-96,0 0 96,21 0-32,-21 20 129,0-20-161,20 0 64,0 20-96,0-20 96,-1 20-224,1 0 96,0-20 0,0 20 0,19-1 32,-19 2 0,0-2-64,20 1 128,-21 0-224,1 0 160,0 0 0,21 0-96,-23-1 64,2 2 0,1-2 0,19 1 0,-21 0-32,21 0 64,-20-20 0,0 20-32,-20-20-32,19 0 128,-19 20-96,0-20-96,20 0 160,-20 0-32,0 0 32,0 0 32,0 0-64,0 0 0,0 0-64,0 0 32,-20-20 0,20 20-192,0 0 128,-19-20 0,19 20-64,-20 0-33,0-20 97,0 20-96,0-20 96,1 20 0,-1-20-96,0 1 128,-1 19 64,1-21-32,-18 21 96,17-19-192,-19-1 96,21 0 32,-21 0-32,0 0 64,1 0-32,19 1 0,-20-2 0,21 2 64,19-1-64,-20 0 128,0 0-224,0 0 96,-1 20 0,3-20 0,18 1 97,-20 19-193,20-20 64,-20 20 0,20 0 0,0 0 32,0 0-161,20 0 97,-20 0 64,20 20 0,-2-20-32,-18 0 0,21 19-32,-1 1 32,0-20 129,19 20-258,-19 0 129,0 0-32,20 19 64,-21-18-32,21-2 32,0 21-96,-1-20 64,2 20 0,-3-21-32,-18 2 64,21-2-128,-2 1 160,-19 0-128,20 0 160,-20-20-224,-1 0 96,-19 20 32,20-20 0,-20 0-96,0 0 96,0 0-192,0 0-96,0 0-737,0 0-769,-20-20-897,20 20-3330</inkml:trace>
  <inkml:trace contextRef="#ctx0" brushRef="#br0" timeOffset="1">20069 8743 4868,'0'0'513,"0"0"-161,0 0 1762,0 0-352,0 0-930,-20 0-287,20 20 63,-20-20-63,20 20-161,0-20-95,-20 20-97,0-1-32,1-19 64,-1 20 129,0 20-1,-21-20-64,23 19 0,-23 1 1,1-20-225,21 20 32,-21-20-64,20 19 0,0-18 0,1-2 160,-1 1-32,20 0 64,-20-20-127,20 20-65,0-20 0,0 0-32,0 0 32,0 0-32,0 0 0,0 0-64,0 0 0,0 0-1,0 0 1,0 0 64,0 0-128,0 0-32,0 0-32,0-20 160,20 20 32,0-20-32,-20 0-32,19 20-32,1-19-64,0-2 63,0-18 97,19 19 0,-19 0-32,21-20 0,-21 21 0,18-21 64,3 20 0,-2-20-64,1 20 32,0 0-32,-1 1 32,-19-1 32,0 0-32,0 20 0,-20-20 32,0 20 0,0 0 65,0 0 31,0 0-64,-20 0-96,20 20 0,-20-20 32,0 20-32,0 0 0,-19-1 32,-1 1 0,1 0 32,-1 0-32,-19 20 32,18 0 128,-18-1 128,-1 1 0,21-20-63,-21 19 95,21-18-128,19 18-64,0-19 0,0 0-96,-1 0-32,21-20 32,0 20-64,-18-20 32,18 0 32,0 20 0,0-20 32,0 0-64,-20 0 0,20 0-96,0 0 96,-20 19 0,20-19-32,0 0-32,0 0-32,0-19-96,20 19 64,-20-20 32,20 0 32,-2 0-64,3 0 96,19-20-97,-1 21 33,1-21 64,0 0 32,-1 0-64,21 1 64,-21-21 0,2 40 0,-3-20 64,3 20-32,-21 1-32,0-1 32,-1 20 32,-19-20 1,20 20-33,-20 0 32,0 0-96,0 0-32,-20 0-65,1 20 97,19-20-32,-40 20 64,19-1-32,-17 1 32,18 0 0,-21 20 0,2-1 0,-1-18 0,0 18-32,1-19 64,-1 20-32,1-20-32,19 20-128,0-21-801,0 1-416,20 0-1602</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909"/>
    </inkml:context>
    <inkml:brush xml:id="br0">
      <inkml:brushProperty name="width" value="0.05292" units="cm"/>
      <inkml:brushProperty name="height" value="0.05292" units="cm"/>
      <inkml:brushProperty name="color" value="#FF0000"/>
    </inkml:brush>
  </inkml:definitions>
  <inkml:trace contextRef="#ctx0" brushRef="#br0">19533 8842 960,'-20'-20'1442,"20"20"-577,-21 0-513,21 0-96,0 0 0,0-19 161,0 19 63,0 0 225,0-20-64,0 20 416,0 0-129,0-20-127,0 20-96,0 0-33,-18 0-191,18 0-65,0 0 193,0 0-1,0 0-95,0 0 64,0-20-1,0 20-128,0 0-95,-20 0 63,20 0 97,0 0-97,0 0 65,0 0 63,0 0-128,0 0 1,0 0-161,0 0-32,0 0-64,0 0-63,0 0-1,0 0 64,0 0 0,0 0 32,0 20-32,0-20 0,0 0-160,0 0 32,0 0 33,0 0-33,0 20 64,0-20-96,0 0 64,0 0-64,20 0 32,-20 20-64,0-20 224,0 0-160,0 0 32,18 0-64,-18 0-32,0 19 160,0-19-96,0 0 96,21 0-32,-21 20 129,0-20-161,20 0 64,0 20-96,0-20 96,-1 20-224,1 0 96,0-20 0,0 20 0,19-1 32,-19 2 0,0-2-64,20 1 128,-21 0-224,1 0 160,0 0 0,21 0-96,-23-1 64,2 2 0,1-2 0,19 1 0,-21 0-32,21 0 64,-20-20 0,0 20-32,-20-20-32,19 0 128,-19 20-96,0-20-96,20 0 160,-20 0-32,0 0 32,0 0 32,0 0-64,0 0 0,0 0-64,0 0 32,-20-20 0,20 20-192,0 0 128,-19-20 0,19 20-64,-20 0-33,0-20 97,0 20-96,0-20 96,1 20 0,-1-20-96,0 1 128,-1 19 64,1-21-32,-18 21 96,17-19-192,-19-1 96,21 0 32,-21 0-32,0 0 64,1 0-32,19 1 0,-20-2 0,21 2 64,19-1-64,-20 0 128,0 0-224,0 0 96,-1 20 0,3-20 0,18 1 97,-20 19-193,20-20 64,-20 20 0,20 0 0,0 0 32,0 0-161,20 0 97,-20 0 64,20 20 0,-2-20-32,-18 0 0,21 19-32,-1 1 32,0-20 129,19 20-258,-19 0 129,0 0-32,20 19 64,-21-18-32,21-2 32,0 21-96,-1-20 64,2 20 0,-3-21-32,-18 2 64,21-2-128,-2 1 160,-19 0-128,20 0 160,-20-20-224,-1 0 96,-19 20 32,20-20 0,-20 0-96,0 0 96,0 0-192,0 0-96,0 0-737,0 0-769,-20-20-897,20 20-3330</inkml:trace>
  <inkml:trace contextRef="#ctx0" brushRef="#br0" timeOffset="1">20069 8743 4868,'0'0'513,"0"0"-161,0 0 1762,0 0-352,0 0-930,-20 0-287,20 20 63,-20-20-63,20 20-161,0-20-95,-20 20-97,0-1-32,1-19 64,-1 20 129,0 20-1,-21-20-64,23 19 0,-23 1 1,1-20-225,21 20 32,-21-20-64,20 19 0,0-18 0,1-2 160,-1 1-32,20 0 64,-20-20-127,20 20-65,0-20 0,0 0-32,0 0 32,0 0-32,0 0 0,0 0-64,0 0 0,0 0-1,0 0 1,0 0 64,0 0-128,0 0-32,0 0-32,0-20 160,20 20 32,0-20-32,-20 0-32,19 20-32,1-19-64,0-2 63,0-18 97,19 19 0,-19 0-32,21-20 0,-21 21 0,18-21 64,3 20 0,-2-20-64,1 20 32,0 0-32,-1 1 32,-19-1 32,0 0-32,0 20 0,-20-20 32,0 20 0,0 0 65,0 0 31,0 0-64,-20 0-96,20 20 0,-20-20 32,0 20-32,0 0 0,-19-1 32,-1 1 0,1 0 32,-1 0-32,-19 20 32,18 0 128,-18-1 128,-1 1 0,21-20-63,-21 19 95,21-18-128,19 18-64,0-19 0,0 0-96,-1 0-32,21-20 32,0 20-64,-18-20 32,18 0 32,0 20 0,0-20 32,0 0-64,-20 0 0,20 0-96,0 0 96,-20 19 0,20-19-32,0 0-32,0 0-32,0-19-96,20 19 64,-20-20 32,20 0 32,-2 0-64,3 0 96,19-20-97,-1 21 33,1-21 64,0 0 32,-1 0-64,21 1 64,-21-21 0,2 40 0,-3-20 64,3 20-32,-21 1-32,0-1 32,-1 20 32,-19-20 1,20 20-33,-20 0 32,0 0-96,0 0-32,-20 0-65,1 20 97,19-20-32,-40 20 64,19-1-32,-17 1 32,18 0 0,-21 20 0,2-1 0,-1-18 0,0 18-32,1-19 64,-1 20-32,1-20-32,19 20-128,0-21-801,0 1-416,20 0-1602</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914"/>
    </inkml:context>
    <inkml:brush xml:id="br0">
      <inkml:brushProperty name="width" value="0.05292" units="cm"/>
      <inkml:brushProperty name="height" value="0.05292" units="cm"/>
      <inkml:brushProperty name="color" value="#FF0000"/>
    </inkml:brush>
  </inkml:definitions>
  <inkml:trace contextRef="#ctx0" brushRef="#br0">18063 7710 960,'-19'0'609,"19"0"1569,0 0 96,0 0-448,-20 0-705,20 0-288,0 0 0,0 0-97,0 0-127,0 0 96,0 0-97,0 0 65,0 0-1,0 0-255,0 0 95,-20 0-95,20 0-65,0 0 96,0 0 1,0 0-65,0 0-128,0 0-192,0 0 449,0 0-385,0 0 64,0 0 65,0 0-65,20 0 32,-20 0-64,0 20 32,20-20-64,-1 0 33,1 19-65,0-19 96,0 20-64,1-20-96,-3 20-32,23 0 160,-21 0-96,0-20-64,19 20 160,-19-1-224,0 1 160,0 0-96,-1 0 96,21 0-288,-20-20 577,0 20-449,-1-1 480,1-19-320,0 21-32,0-1 0,1-20 0,-3 0-32,2 19 0,-20-19 0,0 0 64,20 0-96,-20 0 32,0 0 0,0 0 0,0 0 33,0 0 31,0 0-224,0 0 63,0 0-319,0 0-321,0 0-416,0-19-897,0 19-288,0-20-1922</inkml:trace>
  <inkml:trace contextRef="#ctx0" brushRef="#br0" timeOffset="1">18103 8087 1345,'0'0'128,"-20"0"352,20 0 2083,0 0-1410,20 0-577,-20 0 545,0 0 385,0 0-65,0 0-384,0 0-352,0 0 32,0 0 63,0 0-255,0 0-161,0 0 33,0 0-33,0 0 32,0-20-31,20 20 63,-20 0-63,0-20-33,21 20-160,-3-19 0,-18-1 32,20 20-191,1-21 31,19 2 0,-22-1 64,3-20 0,19 20 0,-1 0 64,-19 1 32,20-1 1,-20 0 31,19 0-64,1 0-32,-19 0-32,17 1 64,-18 19-95,1-20-65,-1 20 64,0-20-160,-20 20 128,0 0 0,0 0-128,0 0-321,0 0-736,0 0-1057,0 0-1153,0 20-5029</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6-01-12T08:14:09.894"/>
    </inkml:context>
    <inkml:brush xml:id="br0">
      <inkml:brushProperty name="width" value="0.05292" units="cm"/>
      <inkml:brushProperty name="height" value="0.05292" units="cm"/>
      <inkml:brushProperty name="color" value="#FF0000"/>
    </inkml:brush>
  </inkml:definitions>
  <inkml:trace contextRef="#ctx0" brushRef="#br0">18063 7710 960,'-19'0'609,"19"0"1569,0 0 96,0 0-448,-20 0-705,20 0-288,0 0 0,0 0-97,0 0-127,0 0 96,0 0-97,0 0 65,0 0-1,0 0-255,0 0 95,-20 0-95,20 0-65,0 0 96,0 0 1,0 0-65,0 0-128,0 0-192,0 0 449,0 0-385,0 0 64,0 0 65,0 0-65,20 0 32,-20 0-64,0 20 32,20-20-64,-1 0 33,1 19-65,0-19 96,0 20-64,1-20-96,-3 20-32,23 0 160,-21 0-96,0-20-64,19 20 160,-19-1-224,0 1 160,0 0-96,-1 0 96,21 0-288,-20-20 577,0 20-449,-1-1 480,1-19-320,0 21-32,0-1 0,1-20 0,-3 0-32,2 19 0,-20-19 0,0 0 64,20 0-96,-20 0 32,0 0 0,0 0 0,0 0 33,0 0 31,0 0-224,0 0 63,0 0-319,0 0-321,0 0-416,0-19-897,0 19-288,0-20-1922</inkml:trace>
  <inkml:trace contextRef="#ctx0" brushRef="#br0" timeOffset="1">18103 8087 1345,'0'0'128,"-20"0"352,20 0 2083,0 0-1410,20 0-577,-20 0 545,0 0 385,0 0-65,0 0-384,0 0-352,0 0 32,0 0 63,0 0-255,0 0-161,0 0 33,0 0-33,0 0 32,0-20-31,20 20 63,-20 0-63,0-20-33,21 20-160,-3-19 0,-18-1 32,20 20-191,1-21 31,19 2 0,-22-1 64,3-20 0,19 20 0,-1 0 64,-19 1 32,20-1 1,-20 0 31,19 0-64,1 0-32,-19 0-32,17 1 64,-18 19-95,1-20-65,-1 20 64,0-20-160,-20 20 128,0 0 0,0 0-128,0 0-321,0 0-736,0 0-1057,0 0-1153,0 20-5029</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5-03-05T17:47:38.648"/>
    </inkml:context>
    <inkml:brush xml:id="br0">
      <inkml:brushProperty name="width" value="0.05292" units="cm"/>
      <inkml:brushProperty name="height" value="0.05292" units="cm"/>
      <inkml:brushProperty name="color" value="#FF00FF"/>
    </inkml:brush>
  </inkml:definitions>
  <inkml:trace contextRef="#ctx0" brushRef="#br0">7980 6994 1249,'0'0'2082,"18"0"-833,-18 0-96,0-20 32,0 20-224,20 0-256,-20 0-321,21-19-160,-21 19-32,20 0 193,-20-20 95,20 20 1,-2 0 31,-18-20-127,21 20 63,-21 0-32,20-20-63,0 20-65,0 0-64,-1-20 96,21 20-95,-20-20-1,19 1-128,-19 19-32,20-20 64,-20 0-32,19 20 96,-19-20 1,21 0 95,-3 20-32,-17-20-64,19 1-64,-21-2 33,21 2-33,0-2 32,-1 2-96,1 0 0,1-2 0,-3 1-64,3 0 64,-3 0-32,3 0 64,-1 1-32,-1-1 32,1 0 32,19 0 1,-19 0 31,19 0-96,-19 1-32,19-1 32,-18-1-32,-3 2-32,3-1 0,19 0 0,-21-20 0,1 20 0,19 1 64,-18-2-64,17 2 0,-17-1 0,-2 0 0,1 0 0,19 0 0,-19 0 32,19 0-32,-19 1 32,1-1 0,17 0 0,-17 0-64,18-20 64,-19 21 64,19-1-32,-19-1-64,-1 2-32,21-1 32,-21 1 32,2-1-32,17-21 0,-17 22 0,-1-1 0,19 1 0,-19-2 128,19 1-256,-19-20 224,19 21-96,-18-1 0,-3 0 32,23 0-32,-22 0 0,21-20 0,-21 21 32,1-1 32,1 0-64,-3-1-32,3 2 32,18-1-64,-19-19 64,-1 18 64,21 2-32,-1-21-96,-19 21 161,19-2-33,-19 1 96,19-20-96,-18 21-128,-3-1 128,23 0 0,-21 0-96,-1 0 64,1 0-64,19 0 32,2 1-32,-23-1-224,23 0 640,-22-20-352,1 20-32,-1 1 64,-19-1 0,0 20-64,20-21 32,-21 2-32,21-2-32,1 2 64,-3-1 0,3-1 32,-3 2-96,3-1 0,-1 0 32,-1 1 64,1-2-96,-20 21 64,19-19 64,-19-1 0,20 0 65,-1 20-65,2-20 32,-1 0-32,-1 0-64,1 1-32,-20 19 64,19-20-96,1 0 0,-1 20 0,1-20-64,19 0 64,2 0 32,-3 1-32,3-2 0,18 2 32,-20-2-64,1 2 128,-1-1-96,-18 0 96,18 0-96,1 0 32,-1 0 0,0 1 32,1-2 64,19 2-160,-20-1 64,22-19-64,-22 18 160,20 1-96,1-19-32,0 19 64,-1 0-32,0-20 0,0 21-96,1-2 160,-1 2-32,0-1-128,1 0 160,-20 0-32,19 0-64,-20-20 64,22 21-32,-22-1 64,-1-1-96,23-18 32,-22 19 32,0 1 32,1-22-32,19 22 0,-18-21-32,-2 20 32,0 0-64,1 0 32,-1-19 0,-19 19 0,19 0 0,2 0-32,-2-20 128,0 21-96,1-1 0,-1 0 0,1-21-32,20 22 96,-22-1-64,23-20 0,-2 20 0,0-19 0,0 19 160,-18 0-128,18-20 96,-20 20-32,1 1 33,-1-1-1,-19-20-128,19 20 0,-18-1-32,18 2 64,-19 0-32,-20-1 32,19 0-96,-19-1-385,-20 21-608,0-19-2979</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3-05T17:52:47.8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5-03-05T17:47:38.668"/>
    </inkml:context>
    <inkml:brush xml:id="br0">
      <inkml:brushProperty name="width" value="0.05292" units="cm"/>
      <inkml:brushProperty name="height" value="0.05292" units="cm"/>
      <inkml:brushProperty name="color" value="#0000FF"/>
    </inkml:brush>
  </inkml:definitions>
  <inkml:trace contextRef="#ctx0" brushRef="#br0">8415 7372 1377,'0'0'993,"0"0"672,0 0 129,0 0-385,0 0-256,0 0-160,-20 0-32,20 0-64,0 0-224,0 0-289,0 0 33,0 0-65,0 0-32,0 0-96,0-20-31,0 20 31,0 0 0,0 0 0,0-20 32,20 20-31,-20-20 63,0 0 32,20 20 33,-20-20-97,21 1-96,-21-1-64,0 0 32,20 0 0,-20 0-32,18 1-96,-18-2 129,20 2-33,-20-2 64,21 2-32,-21-1 0,0 0-96,20 0 32,-20 0 32,20 0 0,-20 1-96,19-1 128,1 0 33,0 0-65,0-20 0,0 21-32,-20-1 0,20 0-96,-1 0 64,1 0-64,0 0 64,0 1-32,-20-2 32,21 2-32,-21-21-32,18 21 96,2-2-64,0 1 0,1 0 0,-21-20-32,20 21 64,-2-1-128,3-20 192,19 20-96,-20 0 64,-1 1-128,-19-1 32,20-20 64,0 20 64,0 0-96,-20 1 0,20-2 32,-1 1 32,1-20-32,0 21 0,0-1-96,0-20 64,-1 20 0,21 0 0,-20 0 32,1 1-32,-3-21 96,2 20-128,21 0 64,-21 0 32,-2 1-96,3-1 32,-1-1 32,0 2-96,0-1 128,19-19-64,-19 18 0,0 1-32,0 1 96,19-20-32,-19 18-64,0 1 0,21 0 32,-23 0 32,2 1 0,1-1-32,-1 0 0,0 0 32,-1 0-32,1 20-96,20-20 128,-20 0-64,-1 1 32,21-1 32,0 0 32,-1-1-160,-19 2 64,21-1 96,-23 1-64,22-1-64,-19 20 128,17-21-96,3 2 128,-21-1-192,19 0 96,-19 20 0,20-19-32,0-2 64,-21 21 64,21-20-128,1 1 32,-23 19 32,23-21-128,-21 2 256,18-1-224,-17 20 32,19-20 32,-20 0 32,19 20-64,-19-20 64,20 0 129,-21 20-226,21-20 65,-20 20 0,0-19 97,19-1-482,-19 20 866,1-20-449,17 20 0,-18-20 0,1 0-32,19 20 0,-21-20 0,21 1 0,-20 19 32,20-20-64,-21 20 64,1-21-64,20 2 64,-19 19-32,17-21 64,-18 2-64,1 19 0,-1-20 32,19-1-64,-19 2 64,0-1-32,19 20 32,-19-20 0,0 1 0,0-2-32,19 21-64,-19-19 128,0 19-32,20-20-96,-21 0 64,21 20 0,1-20 0,-23 0 64,23 20-32,-1-20-96,-22 20 128,3-19 0,19 19-96,-20-20 64,0 20 0,19-20-64,-19 20 32,20-20 32,-21 20-32,21-20-64,1 20 128,-23-20-64,23 1 32,-21 19 0,19-21-32,1 21-32,-20-19 64,19-2-96,1 21 160,0-19-96,-21 19 0,21-20 96,1 0-192,-3 20 96,-18-20 32,21 20-64,-23-20-32,23 20 64,-21-20 96,20 20-64,-21 0-96,21-19 64,0 19 0,-1-21 0,-19 21 0,21 0 0,-3-19 0,3 19 0,-3-20 0,3 20 0,-1 0 0,-1-20 0,-19 20 32,20-19 0,-21 19-32,21 0 0,1-21 0,-23 21-32,22-20 0,1 20 96,-3-19-128,3 19 96,-1-20-64,-1 20 64,1 0 64,-1-20-160,1 20 64,-20-20 32,19 20-128,1-20 96,-19 20 0,17 0 64,-17 0-64,19-20 32,-1 20-96,1 0 64,0-19-32,-1 19 128,1 0-192,-1-21 128,-19 21-32,21 0 0,-3 0-32,3 0 32,-1-19 64,-1 19-192,1 0 224,0 0-96,-1 0 32,1-20-64,19 20 32,-18 0 0,-3 0 32,-18-20-32,21 20-32,-2 0 32,1 0 0,0 0-32,-21-20 32,21 20 0,0 0 64,-1 0-64,-19 0 0,21 0 0,-3-20-32,-18 20 32,21 0-32,-21 0-32,19 0 128,1 0-32,-20-20 32,19 20-64,1 0-32,-1 0 32,-19 0-32,20-20 64,-1 20-32,-19 0 32,21 0-96,-21-19 96,19 19-96,-19 0 128,20 0-160,-21 0 128,21 0 0,-20 0-64,19 0 32,1 0-32,1 0 128,-3-20-128,-18 20 32,21 0 64,-3 0-128,3 0 0,-1 0 96,-21-21-32,1 21-64,20 0 128,-20 0-128,19 0 128,1 0-64,-1 0 0,22 0 0,-23-19 0,23 19 0,-2 0 0,-19 0 0,19 0 0,-19 0 32,-1-20-32,1 20-32,1 0 32,18 0-32,-19 0 64,-1 0-128,21-20 96,-21 20 0,1 0-32,0 0-160,-1 0-160,-19 0-129,1 0-288,-1 0-704,-20 0-2339,-20 0-7943</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6:31.561"/>
    </inkml:context>
    <inkml:brush xml:id="br0">
      <inkml:brushProperty name="width" value="0.05292" units="cm"/>
      <inkml:brushProperty name="height" value="0.05292" units="cm"/>
      <inkml:brushProperty name="color" value="#FF0000"/>
    </inkml:brush>
  </inkml:definitions>
  <inkml:trace contextRef="#ctx0" brushRef="#br0">15204 3755 8167,'-18'-20'353,"18"20"415,-21-20-319,21 20 287,0-19-255,-20 19-385,20 0-96,-20-20 0,0-1-32,20 21 64,-19-19 128,-1-1 128,0 20 129,0-20-97,0 1-32,1 19 33,-1-21 31,-20 1-64,20 20-31,-19 0-33,-2-19-96,3 19-96,-3 0 32,1 19-64,1-19 0,19 0 0,-39 20 0,39 1 0,-20-2 0,-19 1-32,19 0 0,-1-1 32,3 2 0,17 18-32,-19 1 32,1-20 0,-1 20-32,1-1 32,-1 1 32,0 0-32,1 20-32,-1-21 64,1 21-32,19-21 0,-21 21 0,3-20 0,17 19-32,-19 2 32,1-2 0,-1 1 0,20-1 0,-19 1 0,-1-1 0,-1 0 0,3 1 0,18 21 32,-21-22-96,21 1 128,-19-1 0,19 1-192,20 0 64,-20 0 64,20-1-32,-20 1 0,20-2 0,0 3 32,0-2-32,20 1 0,-20-1 32,0 2 32,20-22-32,-20 21 32,0-1-32,20 1 0,-20-1 0,21-19-32,-21 19 0,18 1 0,-18-1 32,20 1 32,-20-20-32,20 19 0,-20 1 32,21 0-32,-21-1 32,0 1 128,20-19 0,-20 18-64,18 0 0,2-19-32,-20 20-32,21-21-32,-1 21 0,0-21-32,0 21 0,-1-20 64,21 0 0,-20 0-32,0 19-32,19-39 128,-19 19-96,21 1 96,-3 0-96,3-20 96,-3 19-31,3-19 31,-1 0 32,-1 20-32,1-21-64,19 1 32,-19 1-32,-1-21 32,22 19-32,-23 2 0,23-2 0,-2-19-32,1 0 32,-21 19-32,21-19 32,-1 0-32,2 0 64,-2 0-32,0 0 32,1 0-32,19 0 32,-20 0 0,1 0 1,19-19-1,-18 19 0,18-19 0,-20-2 0,20 21-32,2-19 32,-2-22-64,0 22 96,0-1-64,20-20 32,-20 0-32,2 1 96,18-1-32,-20 0 0,0-19 32,0 19-31,2-19 63,-2-21-32,0 20 64,0 1-128,-19-20 64,20-1-32,-22 1 96,3-1-192,-2 0 0,-19-19 0,19 0 97,-19-1-65,-20 1-32,19 0 96,-19-1 0,-20-18-32,21 18 256,-21 0-96,0-19-63,0 19-33,0 1-64,-21-20 96,1 20-96,0 0-64,1-1-224,-21 0 512,0 1-352,-19 20 64,19-1 64,-19 1 64,0 0-32,-22-1 0,22 20 0,-20 1 32,19-1 97,-19 0-225,0 1 64,0-1 32,-21 21-32,20-1 32,1 0 0,0 0-32,0 20-96,-2 0-160,22 1-160,0-1-161,-1 20-192,-19-21 65,38 21-33,-18 0-544,0 21-641,-1 18-1345,1-19-8166</inkml:trace>
  <inkml:trace contextRef="#ctx0" brushRef="#br0" timeOffset="1768.1005">10262 6994 9160,'0'0'2082,"0"0"-1025,0 0-352,-20-20-161,20 20 1,-21 0-97,21 0 1,-18-19-97,-23 19-32,21-20 97,-18 20 63,-3 0-224,1-20 33,1 20-33,-21 0-160,21 0-32,-21 0 0,1 0 0,0 20 160,-22 0-127,22-1-33,-20 1-32,-2 20-32,2 0 0,0 0-32,0 0 0,19-1-33,-19 1-31,20-1 96,-2 1 32,2 0-64,-20 19 64,39-19-32,-19 19-32,-1-18 64,21 18 32,-1 1-160,-1 0 96,23-1-128,-23 1 160,21-1-64,0 1-32,1 19-32,-1-19 64,0 0 0,20-1 0,-20 21 64,0-21-32,1 21 0,19-20 32,-20 19 0,0-19-32,20-1 0,-20 21 32,20-21 0,0 1 32,0 0-32,20-1 0,0 1 32,0 19 32,-1-19-160,1-1 32,0 1-32,0-1 32,0 1 32,19-1 96,-19-18-64,21 18-128,-3 1 160,3 0-32,18-1 32,1-19-128,-1 19 160,2-19-96,-3 0 0,1 20 0,2-21 0,18 2 0,-20-2-32,21 0 64,-1 2-32,1-2 97,-1-19-129,1 20-257,-1-20 610,0 20-257,0-21-32,21 1 0,-21 0 0,1-20 0,-1 20 0,-20 0 0,20-20-64,2 19 64,-22-19-32,1 0 0,19 0 64,-20 0-64,2 0-64,-2 0 0,0-19 32,-19-1 64,19 0-64,-19 0 32,19 0 32,-19 1-64,19-21 64,-18 0-32,-1 20 0,19-20 32,-19 1 32,-1-1-64,1-19 0,1 18 224,-3-18-288,3 19 160,-3-19-160,-17-1 64,19 0-32,-20 1 96,-1-1-64,1 0 32,0 1 64,0-1-128,-20 1 160,20-1-96,-20 0-64,19-19 64,-19 19-32,20 1-128,0-1 192,-20-20 32,0 21-192,20-21 128,-20 21-32,0-1 0,20-19 0,-20 19 96,0 0-160,-20-19 128,20 20-96,0-1 0,-20-20 64,0 20-32,0-19 32,20 19-32,-39-19 64,19 19-64,0 1 32,-19-1 97,-1 1-1,20-1-64,-39 0 32,18 1-32,3-1 0,-23 0 32,2 1-32,-1 19 64,1 0 32,-20-19-96,-2 39 33,2-20-33,-20 21-64,0-2-96,-1 2-97,1-2-31,0 21 96,-20 0-32,19 0 32,-19 0-481,20 0-320,-19 21-993,19-2-2914</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2-03-20T00:54:25.575"/>
    </inkml:context>
    <inkml:brush xml:id="br0">
      <inkml:brushProperty name="width" value="0.05292" units="cm"/>
      <inkml:brushProperty name="height" value="0.05292" units="cm"/>
      <inkml:brushProperty name="color" value="#FF0000"/>
    </inkml:brush>
  </inkml:definitions>
  <inkml:trace contextRef="#ctx0" brushRef="#br0">1288 1570 3427,'0'0'1217,"0"0"-737,-18 0 1058,18 0 544,0 19-513,-20-19-448,20 0-160,-21 0-32,21 0 32,0 0-352,0 0-257,0 0-192,0 0-128,0 0 96,21 0 128,-21 0-159,20 0 31,18 0-128,-17 0 32,19 0 0,19 0-32,-19 0 32,19 0 0,0 0-32,1-19 0,20 19-128,-1 0-32,0 0 31,1-20-95,20 20-64,-21-21 96,0 21-193,0 0 97,1-19 32,-1 19-32,0 19-65,1-19-31,-20 0 128,19 0 128,-20 0 96,1 0-1,-1 21 66,2-21-1,-22 0 192,21 20 32,-21-20 0,1 0-192,-1 0 0,-19 0 0,20 0 0,-20-20 1,-20 20-1,19 0-32,-19 0 64,20 20 320,-20-20 353,0 0-225,0 0-383,0-20-97,0 20-96,-20 0-321,20 0-832,0-21-1057,-19 21-3491</inkml:trace>
  <inkml:trace contextRef="#ctx0" brushRef="#br0" timeOffset="1">3175 1331 10794,'-20'-20'480,"0"20"-608,20 0 288,0 0 1250,0 0-834,0 0-576,0 0 545,0 0 127,20 20-95,-20-20-257,40 21-224,-21-2-32,1 1-32,20-1 0,-20 1 0,19 1 32,-19-2-64,21 1 32,-23 0 0,2-1 33,1-19-33,-1 21-32,0-1 0,-1-20-32,-19 0 64,0 19 128,0-19-32,0 20 128,0-20 192,0 20 1,-19-20-161,-1 0-32,0 20-95,-1 0 63,1 0-96,-18-1-32,-3 1-96,-18 20 32,19-20-64,1 20-160,-1-21-257,20 2-800,-19-2-929,19 2-1986</inkml:trace>
  <inkml:trace contextRef="#ctx0" brushRef="#br0" timeOffset="2">5874 10193 4804,'0'0'448,"0"0"129,0 0 1025,0-19-65,0 19-448,0 0-384,-20 0-33,20 0-31,-19 0 0,19 0-161,-20-20-64,0 20-191,0 0-97,-19 0 160,19 0-64,-20-20 0,20 20-63,-19-19 191,-1 19 192,1-21-95,-22 21 31,23-20-255,-23 1-65,21 19-96,-19 0-32,0 0-32,19 0 0,-1 0 0,3 0-32,-3 0-32,21 19 64,-19-19-32,19 20 64,0-20-96,0 0 64,1 21 0,-1-21 0,20 19-32,-20-19 32,20 20-32,-20 0 32,20-1 0,0 2 0,-20 18 0,20-19-32,0 0 32,-19 20 0,19-1 0,0-18-33,0 18-63,-20 1 96,20-20 0,0 20-32,0-1 64,0 21 0,-20-21-96,20 2 96,0-2 0,0 21-64,0-21 32,0 21 0,0-20 32,0 20 32,0 0-64,0-1 0,0-19 0,-20 19 33,20 1-33,0-1-33,0 1 98,-21-1-97,21 2 64,-18-2-97,18 1 162,-20-1-129,20 1 96,0-1 32,-20 1-32,20-1-32,0 21 32,0-21-32,0 1 0,0-1 0,0-19 0,0 0-32,0-1 0,-21 2 0,21-22 32,0 21-32,0 0 32,0 0-32,0-21 32,21 21-32,-21 0 0,0-20 32,0 19-32,0-19 0,0 0 0,20 0 32,-20 0-64,0 0 0,0-1 0,0-19-32,0 20-64,0 1 32,20-21-32,-20 0 96,0 20 32,0-20 0,0 0 32,0 0-32,0 0 0,0 0 32,0 19-64,0-19 0,-20 20 32,20-20-64,0 0 32,0 19-1,0-19 33,0 0-96,0 0 64,-20 21 64,20-21-32,0 0 0,0 20-64,0-20 96,0 0-32,0 20-64,20-20 128,-20 0-128,0 20 64,0-20 0,0 0 0,0 19-32,0-19 32,20 0 32,-20 20-32,0-20 0,18 0 0,-18 0 0,21 20 0,-21-20 0,20 0 0,-20 0 32,20 0-32,0 0 32,-20 20 0,19-20-32,1 0 161,0 0-129,0 20 64,-20-20-32,20 0 0,-1 0 0,21 0 0,-20 0-32,1 0 0,17 0 32,-18 0-64,21 0 0,-2 0 32,-19 0 0,20 0-32,19 0-32,-19 0 64,-1 0-64,21 0 64,-1 0-96,2 0 96,-22 0 0,21 0-64,-1 0 32,0 0 32,-19 0-32,19 0 32,22 0-32,-22 0-32,0 0 64,21 0 0,-21 0 0,20 0 32,2 0-128,-22 20 160,0-20 0,21 0-96,-21 0-96,20 0 96,-18 0 128,18 0-224,-20 0 160,20 0-128,1-20 128,-1 20-64,0 0 0,-18 0 96,18 0-160,0 0 64,-20 0 0,22 0 0,-23 0 0,1 20 0,22-20 0,-22 0 0,1 0 0,19 0 0,-20 0 32,2 0-320,18 0 544,-20 20-256,1-20 32,-1 0 32,20 0-96,-18 0 64,-2 0-32,0 0-32,21 0 64,-21 0-32,2 0 0,18 0 33,-20 0-1,20 0-97,-19 0 226,19 0-129,0 0 0,0 0 32,-18 0 0,18 0-64,0 0 0,1 0 96,-21 0-96,20 0-32,1 0 64,0 0-32,-1 0 96,0 0-96,0 0 96,0 0-288,2 0 480,-2 0-128,0 0-160,0 0 32,2 0 0,-2 0 32,0 0 65,0 0-65,0 19 0,2-19-32,-2 0 64,0 0-64,20 20-256,-20-20 512,2 0-288,18 0 0,-20 20 0,0-20-32,20 0 128,1 0-160,-21 20 96,20-20 32,0 0-96,0 0 64,1 0-32,-1 0 32,-19 0-32,20 0 0,-1 20 0,-20-20 32,20 0 32,0 0-128,1 0 64,-21 0-32,20 0 96,-20 0-64,2 0 0,-2 0 0,0 0 0,0 0 32,-19 0-320,19-20 512,0 20-224,-18 0 32,18 0-32,0 0 0,-20 0 32,1 0-64,19 0 64,-20 0-64,2 0 32,-2 0 0,1 0-64,-1-20 224,1 20-352,-1 0 192,0-20-96,2 20 64,-2 0-32,-19-20 64,19 20 0,1-19 0,-21-1-64,1 20 32,-1-20-32,1 20 64,1-20-32,-2 0 0,1 0-32,-20 0 32,19 1-129,-19-1 97,0 0 32,0-21-64,19 2 64,-39 20 64,20-22-32,0 2 0,-20-21 0,20 20 0,-20-19 128,21 0-224,-21-21 160,18 0-96,-18 1 64,20 19-64,1 1 32,-21-21 0,0 21 0,20-1 32,-20-20 32,20 21 64,-2-1-128,-18-19 129,0 20-129,21-1 32,-21 1-32,0-21 32,20 20 32,-20-20-128,0 21 32,0-20 32,20-1 64,-20 20-96,0 1 96,0-21-32,0 21 64,0-1-64,0 20 0,0-20-96,0 1 256,0 19-288,0 1 160,0-1-128,0 0-32,0 0 32,-20 0-64,20 1 32,20 19-65,-20-20 225,0 20-64,0 1 65,0 19-130,0-20 162,-20 20-33,20-21-96,0 21 32,0-19 0,-20 19 0,20 0 0,0-20-32,-21 20 64,21-20-64,-18 20-257,-2-19 481,0 19-95,-1 0-1,-17-21-192,-3 21 128,1 0-64,-19 0 0,0 0 32,-1-20 0,1 20-129,-22 0 129,2 0-64,0 0 0,0-19 32,-20 19 0,20 0 32,-21 0 0,20 0-32,-19-20 32,-1 20 0,1 0 96,-20 0-64,1 0 0,19 0 0,-21 0-64,21 0 0,-20 0 0,20 0 128,-1 0-192,1 0-192,-20-20 576,20 20-288,-21 0-32,21 0 64,0 0-64,-21 0 96,21 20-96,-20-20 96,20 0 0,-19 0-160,-2 20 192,1-20-224,0 19 128,-1-19-32,1 20 32,1 1-32,-1-21 96,-1 19-96,1 1 0,20-20 0,-21 20 96,1-20-64,20 19-64,-1-19 96,-17 21 64,17-21-192,0 20 64,0-20 64,-17 19 32,36-19-128,-18 0 64,0 20-32,19-20 32,1 0-32,-20 0 64,20 20-128,-2-20 192,2 0-96,-20 0-64,20 0 160,0 0-128,0 0 32,-2 0 0,2 20 0,-20-20 32,20 0-32,0 0-32,-2 0-32,2 0 128,0 0-256,0 0 320,0 0-160,-2 0 32,2 0 0,0 0 0,0-20 0,-1 20 32,1 0 0,-1 0 32,1 0 32,0 0-192,-1 0 160,1 0-64,0 0 0,0-20 0,18 20 96,-18-20-192,20 20 128,-22-19 0,23 19 193,-22-20-354,20 20 258,1-21-129,-20 21-193,19-19 546,-19 19-321,-1-20 32,1 20-32,19-20-64,-19 20 32,20 0 0,-2-19 64,-18 19-128,20 0 64,-1 0-64,-19 0-96,20 0 31,-1 0-255,-19 0-96,20 0-705,-22 19-1666,2-19-4100</inkml:trace>
  <inkml:trace contextRef="#ctx0" brushRef="#br0" timeOffset="3">4028 10869 3331,'0'20'704,"0"-20"-287,0 0 63,0 0 1346,0 0-161,20 0-608,0 0-384,0 0-32,19 0-33,-19 0 33,20 0-161,-1 0-191,22 0-193,-23 0-96,3-20-160,-21 20-225,19 0-448,-19 0-640,0 0-769,0-20 192,0 20 641,-20-19 320,0-1 192,0 20 192,0-20-32,0 20 705,0-20 673,-20 20 224,20 0 288,0 0 320,0-20-159,0 20-418,0 0-511,0 0 63,20 0-128,-1 0-63,21 20-33,-20-20 96,21 0 193,-3 0-225,-17 20 0,-1-20 65,0 20-257,-20-20-32,0 20 32,0-1-32,0 21 32,-20-20-160,-21 0 32,21 0 96,2 0-64,-23-1 32,21 21-1025,0-20-2594</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2-03-20T00:54:25.575"/>
    </inkml:context>
    <inkml:brush xml:id="br0">
      <inkml:brushProperty name="width" value="0.05292" units="cm"/>
      <inkml:brushProperty name="height" value="0.05292" units="cm"/>
      <inkml:brushProperty name="color" value="#FF0000"/>
    </inkml:brush>
  </inkml:definitions>
  <inkml:trace contextRef="#ctx0" brushRef="#br0">1259 1440 3427,'0'0'1217,"0"0"-737,-9 0 1058,9 0 544,0 10-513,-10-10-448,10 0-160,-11 0-32,11 0 32,0 0-352,0 0-257,0 0-192,0 0-128,0 0 96,11 0 128,-11 0-159,10 0 31,9 0-128,-9 0 32,10 0 0,10 0-32,-10 0 32,9 0 0,1 0-32,0-10 0,10 10-128,-1 0-32,1 0 31,0-10-95,10 10-64,-11-10 96,1 10-193,-1 0 97,1-10 32,0 10-32,-1 10-65,1-10-31,-10 0 128,10 0 128,-11 0 96,1 0-1,0 10 66,0-10-1,-10 0 192,10 10 32,-11-10 0,1 0-192,0 0 0,-10 0 0,10 0 0,-10-10 1,-10 10-1,9 0-32,-9 0 64,10 10 320,-10-10 353,0 0-225,0 0-383,0-10-97,0 10-96,-10 0-321,10 0-832,0-10-1057,-9 10-3491</inkml:trace>
  <inkml:trace contextRef="#ctx0" brushRef="#br0" timeOffset="1">2202 1321 10794,'-10'-10'480,"0"10"-608,10 0 288,0 0 1250,0 0-834,0 0-576,0 0 545,0 0 127,10 10-95,-10-10-257,20 10-224,-10 0-32,0 0-32,10-1 0,-10 1 0,9 1 32,-9-2-64,11 1 32,-12 0 0,1 0 33,0-10-33,0 10-32,0 0 0,0-10-32,-10 0 64,0 10 128,0-10-32,0 10 128,0-10 192,0 10 1,-10-10-161,0 0-32,0 10-95,0 0 63,0 0-96,-9-1-32,-2 1-96,-8 10 32,9-10-64,0 10-160,0-10-257,10 0-800,-9 0-929,9 0-1986</inkml:trace>
  <inkml:trace contextRef="#ctx0" brushRef="#br0" timeOffset="2">3552 5752 4804,'0'0'448,"0"0"129,0 0 1025,0-10-65,0 10-448,0 0-384,-10 0-33,10 0-31,-10 0 0,10 0-161,-10-10-64,0 10-191,0 0-97,-9 0 160,9 0-64,-10-10 0,10 10-63,-10-9 191,0 9 192,1-11-95,-12 11 31,12-10-255,-11 1-65,10 9-96,-10 0-32,1 0-32,9 0 0,-1 0 0,2 0-32,-1 0-32,10 9 64,-10-9-32,10 10 64,0-10-96,0 0 64,1 11 0,-1-11 0,10 9-32,-10-9 32,10 10-32,-10 0 32,10 0 0,0 0 0,-10 10 0,10-10-32,0 0 32,-10 10 0,10-1 0,0-8-33,0 8-63,-10 1 96,10-10 0,0 10-32,0 0 64,0 10 0,-10-11-96,10 2 96,0-2 0,0 11-64,0-10 32,0 10 0,0-10 32,0 10 32,0 0-64,0-1 0,0-9 0,-10 10 33,10 0-33,0-1-33,0 1 98,-10 0-97,10 0 64,-9 0-97,9 0 162,-10-1-129,10 1 96,0 0 32,-10 0-32,10-1-32,0 11 32,0-10-32,0 0 0,0-1 0,0-9 0,0 0-32,0 0 0,-11 0 0,11-10 32,0 10-32,0 0 32,0 0-32,0-11 32,11 11-32,-11 0 0,0-10 32,0 10-32,0-10 0,0 0 0,10 0 32,-10 0-64,0 0 0,0-1 0,0-9-32,0 10-64,0 1 32,10-11-32,-10 0 96,0 10 32,0-10 0,0 0 32,0 0-32,0 0 0,0 0 32,0 9-64,0-9 0,-10 10 32,10-10-64,0 0 32,0 10-1,0-10 33,0 0-96,0 0 64,-10 10 64,10-10-32,0 0 0,0 10-64,0-10 96,0 0-32,0 10-64,10-10 128,-10 0-128,0 10 64,0-10 0,0 0 0,0 10-32,0-10 32,10 0 32,-10 10-32,0-10 0,9 0 0,-9 0 0,10 10 0,-10-10 0,10 0 0,-10 0 32,10 0-32,0 0 32,-10 10 0,10-10-32,0 0 161,0 0-129,0 10 64,-10-10-32,10 0 0,-1 0 0,11 0 0,-10 0-32,1 0 0,8 0 32,-9 0-64,10 0 0,0 0 32,-10 0 0,10 0-32,9 0-32,-9 0 64,0 0-64,10 0 64,-1 0-96,2 0 96,-12 0 0,11 0-64,0 0 32,-1 0 32,-9 0-32,10 0 32,10 0-32,-10 0-32,-1 0 64,11 0 0,-10 0 0,9 0 32,2 0-128,-12 10 160,1-10 0,10 0-96,-11 0-96,11 0 96,-10 0 128,10 0-224,-11 0 160,11 0-128,0-10 128,-1 10-64,1 0 0,-10 0 96,10 0-160,-1 0 64,-9 0 0,10 0 0,-11 0 0,1 10 0,10-10 0,-10 0 0,0 0 0,9 0 0,-9 0 32,0 0-320,10 0 544,-11 10-256,1-10 32,0 0 32,9 0-96,-8 0 64,-2 0-32,1 0-32,10 0 64,-11 0-32,2 0 0,8 0 33,-9 0-1,9 0-97,-9 0 226,10 0-129,-1 0 0,1 0 32,-10 0 0,10 0-64,-1 0 0,1 0 96,-10 0-96,9 0-32,1 0 64,0 0-32,0 0 96,-1 0-96,1 0 96,-1 0-288,2 0 480,-2 0-128,1 0-160,-1 0 32,2 0 0,-2 0 32,1 0 65,-1 0-65,1 9 0,0-9-32,0 0 64,-1 0-64,11 10-256,-11-10 512,2 0-288,8 0 0,-9 10 0,-1-10-32,11 0 128,0 0-160,-11 10 96,11-10 32,-1 0-96,1 0 64,0 0-32,-1 0 32,-9 0-32,10 0 0,0 10 0,-11-10 32,11 0 32,-1 0-128,1 0 64,-10 0-32,9 0 96,-9 0-64,0 0 0,0 0 0,-1 0 0,1 0 32,-10 0-320,9-10 512,1 10-224,-10 0 32,10 0-32,-1 0 0,-9 0 32,0 0-64,9 0 64,-9 0-64,0 0 32,0 0 0,0 0-64,-1-10 224,1 10-352,0 0 192,-1-10-96,2 10 64,-2 0-32,-9-10 64,10 10 0,0-9 0,-11-1-64,1 10 32,0-10-32,0 10 64,0-10-32,0 0 0,0 0-32,-10 0 32,9 0-129,-9 0 97,0 0 32,0-10-64,10 0 64,-20 11 64,10-12-32,0 2 0,-10-11 0,10 10 0,-10-10 128,10 1-224,-10-11 160,9 0-96,-9 0 64,10 10-64,1 1 32,-11-11 0,0 10 0,10 0 32,-10-10 32,10 11 64,-1-1-128,-9-10 129,0 11-129,10-1 32,-10 0-32,0-10 32,10 10 32,-10-10-128,0 11 32,0-11 32,10 0 64,-10 10-96,0 1 96,0-11-32,0 10 64,0 0-64,0 10 0,0-10-96,0 1 256,0 9-288,0 0 160,0 0-128,0 0-32,0 0 32,-10 0-64,10 1 32,10 9-65,-10-10 225,0 10-64,0 0 65,0 10-130,0-10 162,-10 10-33,10-10-96,0 10 32,0-10 0,-10 10 0,10 0 0,0-10-32,-10 10 64,10-10-64,-9 10-257,-1-9 481,0 9-95,-1 0-1,-8-11-192,-1 11 128,0 0-64,-10 0 0,1 0 32,-1-10 0,0 10-129,-10 0 129,0 0-64,1 0 0,-1-9 32,-9 9 0,9 0 32,-10 0 0,10 0-32,-9-10 32,-1 10 0,0 0 96,-9 0-64,0 0 0,9 0 0,-10 0-64,11 0 0,-11 0 0,11 0 128,-1 0-192,0 0-192,-9-10 576,9 10-288,-10 0-32,11 0 64,-1 0-64,-10 0 96,11 10-96,-11-10 96,11 0 0,-10 0-160,-1 10 192,0-10-224,1 9 128,-1-9-32,0 10 32,1 1-32,0-11 96,-1 9-96,0 1 0,11-10 0,-11 10 96,0-10-64,11 10-64,-1-10 96,-9 10 64,9-10-192,0 10 64,0-10 64,-8 10 32,17-10-128,-8 0 64,-1 10-32,10-10 32,1 0-32,-11 0 64,11 10-128,-2-10 192,2 0-96,-11 0-64,11 0 160,-1 0-128,1 0 32,-2 0 0,2 10 0,-11-10 32,11 0-32,-1 0-32,0 0-32,0 0 128,1 0-256,-1 0 320,1 0-160,-2 0 32,2 0 0,-1 0 0,1-10 0,-1 10 32,0 0 0,0 0 32,1 0 32,-1 0-192,0 0 160,1 0-64,-1 0 0,1-10 0,8 10 96,-8-10-192,9 10 128,-10-10 0,11 10 193,-11-10-354,10 10 258,0-10-129,-9 10-193,9-10 546,-10 10-321,0-10 32,1 10-32,9-10-64,-10 10 32,11 0 0,-2-9 64,-8 9-128,9 0 64,0 0-64,-9 0-96,9 0 31,0 0-255,-9 0-96,9 0-705,-10 9-1666,0-9-4100</inkml:trace>
  <inkml:trace contextRef="#ctx0" brushRef="#br0" timeOffset="3">2629 6090 3331,'0'10'704,"0"-10"-287,0 0 63,0 0 1346,0 0-161,10 0-608,0 0-384,0 0-32,9 0-33,-9 0 33,10 0-161,0 0-191,10 0-193,-11 0-96,2-10-160,-11 10-225,9 0-448,-9 0-640,0 0-769,0-10 192,0 10 641,-10-10 320,0 0 192,0 10 192,0-10-32,0 10 705,0-10 673,-10 10 224,10 0 288,0 0 320,0-10-159,0 10-418,0 0-511,0 0 63,10 0-128,0 0-63,10 10-33,-10-10 96,10 0 193,-1 0-225,-8 10 0,-1-10 65,0 10-257,-10-10-32,0 10 32,0 0-32,0 10 32,-10-10-160,-11 0 32,11 0 96,1 0-64,-11-1 32,10 11-1025,0-10-2594</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6-01-12T08:10:10.273"/>
    </inkml:context>
    <inkml:brush xml:id="br0">
      <inkml:brushProperty name="width" value="0.05292" units="cm"/>
      <inkml:brushProperty name="height" value="0.05292" units="cm"/>
      <inkml:brushProperty name="color" value="#FF0000"/>
    </inkml:brush>
  </inkml:definitions>
  <inkml:trace contextRef="#ctx0" brushRef="#br0">19533 8842 960,'-20'-20'1442,"20"20"-577,-21 0-513,21 0-96,0 0 0,0-19 161,0 19 63,0 0 225,0-20-64,0 20 416,0 0-129,0-20-127,0 20-96,0 0-33,-18 0-191,18 0-65,0 0 193,0 0-1,0 0-95,0 0 64,0-20-1,0 20-128,0 0-95,-20 0 63,20 0 97,0 0-97,0 0 65,0 0 63,0 0-128,0 0 1,0 0-161,0 0-32,0 0-64,0 0-63,0 0-1,0 0 64,0 0 0,0 0 32,0 20-32,0-20 0,0 0-160,0 0 32,0 0 33,0 0-33,0 20 64,0-20-96,0 0 64,0 0-64,20 0 32,-20 20-64,0-20 224,0 0-160,0 0 32,18 0-64,-18 0-32,0 19 160,0-19-96,0 0 96,21 0-32,-21 20 129,0-20-161,20 0 64,0 20-96,0-20 96,-1 20-224,1 0 96,0-20 0,0 20 0,19-1 32,-19 2 0,0-2-64,20 1 128,-21 0-224,1 0 160,0 0 0,21 0-96,-23-1 64,2 2 0,1-2 0,19 1 0,-21 0-32,21 0 64,-20-20 0,0 20-32,-20-20-32,19 0 128,-19 20-96,0-20-96,20 0 160,-20 0-32,0 0 32,0 0 32,0 0-64,0 0 0,0 0-64,0 0 32,-20-20 0,20 20-192,0 0 128,-19-20 0,19 20-64,-20 0-33,0-20 97,0 20-96,0-20 96,1 20 0,-1-20-96,0 1 128,-1 19 64,1-21-32,-18 21 96,17-19-192,-19-1 96,21 0 32,-21 0-32,0 0 64,1 0-32,19 1 0,-20-2 0,21 2 64,19-1-64,-20 0 128,0 0-224,0 0 96,-1 20 0,3-20 0,18 1 97,-20 19-193,20-20 64,-20 20 0,20 0 0,0 0 32,0 0-161,20 0 97,-20 0 64,20 20 0,-2-20-32,-18 0 0,21 19-32,-1 1 32,0-20 129,19 20-258,-19 0 129,0 0-32,20 19 64,-21-18-32,21-2 32,0 21-96,-1-20 64,2 20 0,-3-21-32,-18 2 64,21-2-128,-2 1 160,-19 0-128,20 0 160,-20-20-224,-1 0 96,-19 20 32,20-20 0,-20 0-96,0 0 96,0 0-192,0 0-96,0 0-737,0 0-769,-20-20-897,20 20-3330</inkml:trace>
  <inkml:trace contextRef="#ctx0" brushRef="#br0" timeOffset="1">20069 8743 4868,'0'0'513,"0"0"-161,0 0 1762,0 0-352,0 0-930,-20 0-287,20 20 63,-20-20-63,20 20-161,0-20-95,-20 20-97,0-1-32,1-19 64,-1 20 129,0 20-1,-21-20-64,23 19 0,-23 1 1,1-20-225,21 20 32,-21-20-64,20 19 0,0-18 0,1-2 160,-1 1-32,20 0 64,-20-20-127,20 20-65,0-20 0,0 0-32,0 0 32,0 0-32,0 0 0,0 0-64,0 0 0,0 0-1,0 0 1,0 0 64,0 0-128,0 0-32,0 0-32,0-20 160,20 20 32,0-20-32,-20 0-32,19 20-32,1-19-64,0-2 63,0-18 97,19 19 0,-19 0-32,21-20 0,-21 21 0,18-21 64,3 20 0,-2-20-64,1 20 32,0 0-32,-1 1 32,-19-1 32,0 0-32,0 20 0,-20-20 32,0 20 0,0 0 65,0 0 31,0 0-64,-20 0-96,20 20 0,-20-20 32,0 20-32,0 0 0,-19-1 32,-1 1 0,1 0 32,-1 0-32,-19 20 32,18 0 128,-18-1 128,-1 1 0,21-20-63,-21 19 95,21-18-128,19 18-64,0-19 0,0 0-96,-1 0-32,21-20 32,0 20-64,-18-20 32,18 0 32,0 20 0,0-20 32,0 0-64,-20 0 0,20 0-96,0 0 96,-20 19 0,20-19-32,0 0-32,0 0-32,0-19-96,20 19 64,-20-20 32,20 0 32,-2 0-64,3 0 96,19-20-97,-1 21 33,1-21 64,0 0 32,-1 0-64,21 1 64,-21-21 0,2 40 0,-3-20 64,3 20-32,-21 1-32,0-1 32,-1 20 32,-19-20 1,20 20-33,-20 0 32,0 0-96,0 0-32,-20 0-65,1 20 97,19-20-32,-40 20 64,19-1-32,-17 1 32,18 0 0,-21 20 0,2-1 0,-1-18 0,0 18-32,1-19 64,-1 20-32,1-20-32,19 20-128,0-21-801,0 1-416,20 0-1602</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58:39.646"/>
    </inkml:context>
    <inkml:brush xml:id="br0">
      <inkml:brushProperty name="width" value="0.05292" units="cm"/>
      <inkml:brushProperty name="height" value="0.05292" units="cm"/>
      <inkml:brushProperty name="color" value="#FF0000"/>
    </inkml:brush>
  </inkml:definitions>
  <inkml:trace contextRef="#ctx0" brushRef="#br0">19533 8842 960,'-20'-20'1442,"20"20"-577,-21 0-513,21 0-96,0 0 0,0-19 161,0 19 63,0 0 225,0-20-64,0 20 416,0 0-129,0-20-127,0 20-96,0 0-33,-18 0-191,18 0-65,0 0 193,0 0-1,0 0-95,0 0 64,0-20-1,0 20-128,0 0-95,-20 0 63,20 0 97,0 0-97,0 0 65,0 0 63,0 0-128,0 0 1,0 0-161,0 0-32,0 0-64,0 0-63,0 0-1,0 0 64,0 0 0,0 0 32,0 20-32,0-20 0,0 0-160,0 0 32,0 0 33,0 0-33,0 20 64,0-20-96,0 0 64,0 0-64,20 0 32,-20 20-64,0-20 224,0 0-160,0 0 32,18 0-64,-18 0-32,0 19 160,0-19-96,0 0 96,21 0-32,-21 20 129,0-20-161,20 0 64,0 20-96,0-20 96,-1 20-224,1 0 96,0-20 0,0 20 0,19-1 32,-19 2 0,0-2-64,20 1 128,-21 0-224,1 0 160,0 0 0,21 0-96,-23-1 64,2 2 0,1-2 0,19 1 0,-21 0-32,21 0 64,-20-20 0,0 20-32,-20-20-32,19 0 128,-19 20-96,0-20-96,20 0 160,-20 0-32,0 0 32,0 0 32,0 0-64,0 0 0,0 0-64,0 0 32,-20-20 0,20 20-192,0 0 128,-19-20 0,19 20-64,-20 0-33,0-20 97,0 20-96,0-20 96,1 20 0,-1-20-96,0 1 128,-1 19 64,1-21-32,-18 21 96,17-19-192,-19-1 96,21 0 32,-21 0-32,0 0 64,1 0-32,19 1 0,-20-2 0,21 2 64,19-1-64,-20 0 128,0 0-224,0 0 96,-1 20 0,3-20 0,18 1 97,-20 19-193,20-20 64,-20 20 0,20 0 0,0 0 32,0 0-161,20 0 97,-20 0 64,20 20 0,-2-20-32,-18 0 0,21 19-32,-1 1 32,0-20 129,19 20-258,-19 0 129,0 0-32,20 19 64,-21-18-32,21-2 32,0 21-96,-1-20 64,2 20 0,-3-21-32,-18 2 64,21-2-128,-2 1 160,-19 0-128,20 0 160,-20-20-224,-1 0 96,-19 20 32,20-20 0,-20 0-96,0 0 96,0 0-192,0 0-96,0 0-737,0 0-769,-20-20-897,20 20-3330</inkml:trace>
  <inkml:trace contextRef="#ctx0" brushRef="#br0" timeOffset="1">20069 8743 4868,'0'0'513,"0"0"-161,0 0 1762,0 0-352,0 0-930,-20 0-287,20 20 63,-20-20-63,20 20-161,0-20-95,-20 20-97,0-1-32,1-19 64,-1 20 129,0 20-1,-21-20-64,23 19 0,-23 1 1,1-20-225,21 20 32,-21-20-64,20 19 0,0-18 0,1-2 160,-1 1-32,20 0 64,-20-20-127,20 20-65,0-20 0,0 0-32,0 0 32,0 0-32,0 0 0,0 0-64,0 0 0,0 0-1,0 0 1,0 0 64,0 0-128,0 0-32,0 0-32,0-20 160,20 20 32,0-20-32,-20 0-32,19 20-32,1-19-64,0-2 63,0-18 97,19 19 0,-19 0-32,21-20 0,-21 21 0,18-21 64,3 20 0,-2-20-64,1 20 32,0 0-32,-1 1 32,-19-1 32,0 0-32,0 20 0,-20-20 32,0 20 0,0 0 65,0 0 31,0 0-64,-20 0-96,20 20 0,-20-20 32,0 20-32,0 0 0,-19-1 32,-1 1 0,1 0 32,-1 0-32,-19 20 32,18 0 128,-18-1 128,-1 1 0,21-20-63,-21 19 95,21-18-128,19 18-64,0-19 0,0 0-96,-1 0-32,21-20 32,0 20-64,-18-20 32,18 0 32,0 20 0,0-20 32,0 0-64,-20 0 0,20 0-96,0 0 96,-20 19 0,20-19-32,0 0-32,0 0-32,0-19-96,20 19 64,-20-20 32,20 0 32,-2 0-64,3 0 96,19-20-97,-1 21 33,1-21 64,0 0 32,-1 0-64,21 1 64,-21-21 0,2 40 0,-3-20 64,3 20-32,-21 1-32,0-1 32,-1 20 32,-19-20 1,20 20-33,-20 0 32,0 0-96,0 0-32,-20 0-65,1 20 97,19-20-32,-40 20 64,19-1-32,-17 1 32,18 0 0,-21 20 0,2-1 0,-1-18 0,0 18-32,1-19 64,-1 20-32,1-20-32,19 20-128,0-21-801,0 1-416,20 0-1602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3/9/2021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a:t>
            </a:fld>
            <a:endParaRPr lang="en-US"/>
          </a:p>
        </p:txBody>
      </p:sp>
    </p:spTree>
    <p:extLst>
      <p:ext uri="{BB962C8B-B14F-4D97-AF65-F5344CB8AC3E}">
        <p14:creationId xmlns:p14="http://schemas.microsoft.com/office/powerpoint/2010/main" val="118653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itchFamily="34" charset="0"/>
              </a:rPr>
              <a:pPr/>
              <a:t>18</a:t>
            </a:fld>
            <a:endParaRPr lang="en-US" smtClean="0">
              <a:latin typeface="Arial"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957865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5FBE74D1-C910-4D23-AA54-94EDED9843DB}" type="slidenum">
              <a:rPr lang="en-US" smtClean="0">
                <a:latin typeface="Arial" pitchFamily="34" charset="0"/>
              </a:rPr>
              <a:pPr/>
              <a:t>19</a:t>
            </a:fld>
            <a:endParaRPr lang="en-US" smtClean="0">
              <a:latin typeface="Arial"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pPr eaLnBrk="1" hangingPunct="1">
              <a:lnSpc>
                <a:spcPct val="80000"/>
              </a:lnSpc>
            </a:pPr>
            <a:r>
              <a:rPr lang="en-US" sz="800" smtClean="0">
                <a:latin typeface="Arial" pitchFamily="34" charset="0"/>
              </a:rPr>
              <a:t>Astronomical data analysis image obtained from NASA website.</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http://www.nasa.gov/multimedia/imagegallery/image_feature_874.html</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RCW 79 is seen in the southern Milky Way, 17,200 light-years from Earth in the constellation Centaurus. The bubble is 70-light years in diameter, and probably took about one million years to form from the radiation and winds of hot young stars.</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smtClean="0">
                <a:latin typeface="Arial" pitchFamily="34" charset="0"/>
              </a:rPr>
              <a:t>The balloon of gas and dust is an example of stimulated star formation. Such stars are born when the hot bubble expands into the interstellar gas and dust around it. RCW 79 has spawned at least two groups of new stars along the edge of the large bubble. Some are visible inside the small bubble in the lower left corner. Another group of baby stars appears near the opening at the top.</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smtClean="0">
                <a:latin typeface="Arial" pitchFamily="34" charset="0"/>
              </a:rPr>
              <a:t>NASA's Spitzer Space Telescope easily detects infrared light from the dust particles in RCW 79. The young stars within RCW79 radiate ultraviolet light that excites molecules of dust within the bubble. This causes the dust grains to emit infrared light that is detected by Spitzer and seen here as the extended red features. </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i="1" smtClean="0">
                <a:latin typeface="Arial" pitchFamily="34" charset="0"/>
              </a:rPr>
              <a:t>Image credit: NASA/JPL-Caltech/E. Churchwell (Univ. of Wisconsin, Madison)</a:t>
            </a:r>
            <a:r>
              <a:rPr lang="en-US" sz="800" smtClean="0">
                <a:latin typeface="Arial" pitchFamily="34" charset="0"/>
              </a:rPr>
              <a:t> </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From NASA use guidelines:</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http://www.nasa.gov/multimedia/guidelines/index.html</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 Using NASA Imagery and Linking to NASA Web Sites</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smtClean="0">
                <a:latin typeface="Arial" pitchFamily="34" charset="0"/>
              </a:rPr>
              <a:t>10.13.05 </a:t>
            </a:r>
            <a:br>
              <a:rPr lang="en-US" sz="800" smtClean="0">
                <a:latin typeface="Arial" pitchFamily="34" charset="0"/>
              </a:rPr>
            </a:br>
            <a:r>
              <a:rPr lang="en-US" sz="800" smtClean="0">
                <a:latin typeface="Arial" pitchFamily="34" charset="0"/>
              </a:rPr>
              <a:t/>
            </a:r>
            <a:br>
              <a:rPr lang="en-US" sz="800" smtClean="0">
                <a:latin typeface="Arial" pitchFamily="34" charset="0"/>
              </a:rPr>
            </a:br>
            <a:r>
              <a:rPr lang="en-US" sz="800" b="1" smtClean="0">
                <a:latin typeface="Arial" pitchFamily="34" charset="0"/>
              </a:rPr>
              <a:t>Still Images, Audio Files and Video</a:t>
            </a:r>
            <a:r>
              <a:rPr lang="en-US" sz="800" smtClean="0">
                <a:latin typeface="Arial" pitchFamily="34" charset="0"/>
              </a:rPr>
              <a:t> </a:t>
            </a:r>
          </a:p>
          <a:p>
            <a:pPr eaLnBrk="1" hangingPunct="1">
              <a:lnSpc>
                <a:spcPct val="80000"/>
              </a:lnSpc>
            </a:pPr>
            <a:r>
              <a:rPr lang="en-US" sz="800" smtClean="0">
                <a:latin typeface="Arial" pitchFamily="34" charset="0"/>
              </a:rPr>
              <a:t>NASA still images, audio files and video generally are not copyrighted. You may use NASA imagery, video and audio material for educational or informational purposes, including photo collections, textbooks, public exhibits and Internet Web pages. This general permission extends to personal Web pages. </a:t>
            </a:r>
          </a:p>
          <a:p>
            <a:pPr eaLnBrk="1" hangingPunct="1">
              <a:lnSpc>
                <a:spcPct val="80000"/>
              </a:lnSpc>
            </a:pPr>
            <a:r>
              <a:rPr lang="en-US" sz="800" smtClean="0">
                <a:latin typeface="Arial" pitchFamily="34" charset="0"/>
              </a:rPr>
              <a:t>This general permission does not extend to use of the NASA insignia logo (the blue "meatball" insignia), the retired NASA logotype (the red "worm" logo) and the NASA seal. These images may not be used by persons who are not NASA employees or on products (including Web pages) that are not NASA sponsored.</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If the NASA material is to be used for commercial purposes, especially including advertisements, it must not explicitly or implicitly convey NASA's endorsement of commercial goods or services. If a NASA image includes an identifiable person, using the image for commercial purposes may infringe that person's right of privacy or publicity, and permission should be obtained from the person. Any questions regarding application of any NASA image or emblem should be directed to:</a:t>
            </a:r>
          </a:p>
          <a:p>
            <a:pPr eaLnBrk="1" hangingPunct="1">
              <a:lnSpc>
                <a:spcPct val="80000"/>
              </a:lnSpc>
            </a:pPr>
            <a:endParaRPr lang="en-US" sz="800" smtClean="0">
              <a:latin typeface="Arial" pitchFamily="34" charset="0"/>
            </a:endParaRPr>
          </a:p>
          <a:p>
            <a:pPr eaLnBrk="1" hangingPunct="1">
              <a:lnSpc>
                <a:spcPct val="80000"/>
              </a:lnSpc>
            </a:pPr>
            <a:r>
              <a:rPr lang="en-US" sz="800" smtClean="0">
                <a:latin typeface="Arial" pitchFamily="34" charset="0"/>
              </a:rPr>
              <a:t>Photo Department </a:t>
            </a:r>
            <a:br>
              <a:rPr lang="en-US" sz="800" smtClean="0">
                <a:latin typeface="Arial" pitchFamily="34" charset="0"/>
              </a:rPr>
            </a:br>
            <a:r>
              <a:rPr lang="en-US" sz="800" smtClean="0">
                <a:latin typeface="Arial" pitchFamily="34" charset="0"/>
              </a:rPr>
              <a:t>NASA Headquarters</a:t>
            </a:r>
            <a:br>
              <a:rPr lang="en-US" sz="800" smtClean="0">
                <a:latin typeface="Arial" pitchFamily="34" charset="0"/>
              </a:rPr>
            </a:br>
            <a:r>
              <a:rPr lang="en-US" sz="800" smtClean="0">
                <a:latin typeface="Arial" pitchFamily="34" charset="0"/>
              </a:rPr>
              <a:t>300 E St. SW</a:t>
            </a:r>
            <a:br>
              <a:rPr lang="en-US" sz="800" smtClean="0">
                <a:latin typeface="Arial" pitchFamily="34" charset="0"/>
              </a:rPr>
            </a:br>
            <a:r>
              <a:rPr lang="en-US" sz="800" smtClean="0">
                <a:latin typeface="Arial" pitchFamily="34" charset="0"/>
              </a:rPr>
              <a:t>Washington, DC 20546</a:t>
            </a:r>
            <a:br>
              <a:rPr lang="en-US" sz="800" smtClean="0">
                <a:latin typeface="Arial" pitchFamily="34" charset="0"/>
              </a:rPr>
            </a:br>
            <a:r>
              <a:rPr lang="en-US" sz="800" smtClean="0">
                <a:latin typeface="Arial" pitchFamily="34" charset="0"/>
              </a:rPr>
              <a:t>Tel: (202)358-1900</a:t>
            </a:r>
            <a:br>
              <a:rPr lang="en-US" sz="800" smtClean="0">
                <a:latin typeface="Arial" pitchFamily="34" charset="0"/>
              </a:rPr>
            </a:br>
            <a:r>
              <a:rPr lang="en-US" sz="800" smtClean="0">
                <a:latin typeface="Arial" pitchFamily="34" charset="0"/>
              </a:rPr>
              <a:t>Fax: (202)358-4333</a:t>
            </a:r>
            <a:br>
              <a:rPr lang="en-US" sz="800" smtClean="0">
                <a:latin typeface="Arial" pitchFamily="34" charset="0"/>
              </a:rPr>
            </a:br>
            <a:endParaRPr lang="en-US" sz="800" smtClean="0">
              <a:latin typeface="Arial" pitchFamily="34" charset="0"/>
            </a:endParaRPr>
          </a:p>
          <a:p>
            <a:pPr eaLnBrk="1" hangingPunct="1">
              <a:lnSpc>
                <a:spcPct val="80000"/>
              </a:lnSpc>
            </a:pPr>
            <a:r>
              <a:rPr lang="en-US" sz="800" b="1" smtClean="0">
                <a:latin typeface="Arial" pitchFamily="34" charset="0"/>
              </a:rPr>
              <a:t>Linking to NASA Web Sites</a:t>
            </a:r>
            <a:endParaRPr lang="en-US" sz="800" smtClean="0">
              <a:latin typeface="Arial" pitchFamily="34" charset="0"/>
            </a:endParaRPr>
          </a:p>
          <a:p>
            <a:pPr eaLnBrk="1" hangingPunct="1">
              <a:lnSpc>
                <a:spcPct val="80000"/>
              </a:lnSpc>
            </a:pPr>
            <a:r>
              <a:rPr lang="en-US" sz="800" smtClean="0">
                <a:latin typeface="Arial" pitchFamily="34" charset="0"/>
              </a:rPr>
              <a:t>NASA Web sites are not copyrighted, and may be linked to from other Web sites, including individuals' personal Web sites, without explicit permission from NASA. However, such links may not explicitly or implicitly convey NASA's endorsement of commercial goods or services.</a:t>
            </a:r>
          </a:p>
          <a:p>
            <a:pPr eaLnBrk="1" hangingPunct="1">
              <a:lnSpc>
                <a:spcPct val="80000"/>
              </a:lnSpc>
            </a:pPr>
            <a:r>
              <a:rPr lang="en-US" sz="800" smtClean="0">
                <a:latin typeface="Arial" pitchFamily="34" charset="0"/>
              </a:rPr>
              <a:t>NASA images may be used as graphic "hot links" to NASA Web sites, provided they are used within the guidelines above. This permission does not extend to use of the NASA insignia, the retired NASA logotype or the NASA seal.</a:t>
            </a:r>
          </a:p>
          <a:p>
            <a:pPr eaLnBrk="1" hangingPunct="1">
              <a:lnSpc>
                <a:spcPct val="80000"/>
              </a:lnSpc>
            </a:pPr>
            <a:r>
              <a:rPr lang="en-US" sz="800" b="1" smtClean="0">
                <a:latin typeface="Arial" pitchFamily="34" charset="0"/>
              </a:rPr>
              <a:t>Restrictions </a:t>
            </a:r>
            <a:endParaRPr lang="en-US" sz="800" smtClean="0">
              <a:latin typeface="Arial" pitchFamily="34" charset="0"/>
            </a:endParaRPr>
          </a:p>
          <a:p>
            <a:pPr eaLnBrk="1" hangingPunct="1">
              <a:lnSpc>
                <a:spcPct val="80000"/>
              </a:lnSpc>
            </a:pPr>
            <a:r>
              <a:rPr lang="en-US" sz="800" smtClean="0">
                <a:latin typeface="Arial" pitchFamily="34" charset="0"/>
              </a:rPr>
              <a:t>Please be advised that:</a:t>
            </a:r>
          </a:p>
          <a:p>
            <a:pPr eaLnBrk="1" hangingPunct="1">
              <a:lnSpc>
                <a:spcPct val="80000"/>
              </a:lnSpc>
            </a:pPr>
            <a:r>
              <a:rPr lang="en-US" sz="800" smtClean="0">
                <a:latin typeface="Arial" pitchFamily="34" charset="0"/>
              </a:rPr>
              <a:t>1) NASA </a:t>
            </a:r>
            <a:r>
              <a:rPr lang="en-US" sz="800" b="1" smtClean="0">
                <a:latin typeface="Arial" pitchFamily="34" charset="0"/>
              </a:rPr>
              <a:t>does not</a:t>
            </a:r>
            <a:r>
              <a:rPr lang="en-US" sz="800" smtClean="0">
                <a:latin typeface="Arial" pitchFamily="34" charset="0"/>
              </a:rPr>
              <a:t> endorse or sponsor any commercial product, service, or activity.</a:t>
            </a:r>
          </a:p>
          <a:p>
            <a:pPr eaLnBrk="1" hangingPunct="1">
              <a:lnSpc>
                <a:spcPct val="80000"/>
              </a:lnSpc>
            </a:pPr>
            <a:r>
              <a:rPr lang="en-US" sz="800" smtClean="0">
                <a:latin typeface="Arial" pitchFamily="34" charset="0"/>
              </a:rPr>
              <a:t>2) The use of the NASA name, initials, any NASA emblems (including the NASA insignia, the NASA logo and the NASA seal) which would express or imply such endorsement or sponsorship is strictly prohibited.</a:t>
            </a:r>
          </a:p>
          <a:p>
            <a:pPr eaLnBrk="1" hangingPunct="1">
              <a:lnSpc>
                <a:spcPct val="80000"/>
              </a:lnSpc>
            </a:pPr>
            <a:r>
              <a:rPr lang="en-US" sz="800" smtClean="0">
                <a:latin typeface="Arial" pitchFamily="34" charset="0"/>
              </a:rPr>
              <a:t>3) Use of the NASA name or initials as an identifying symbol by organizations other than NASA (such as on foods, packaging, containers, signs, or any promotional material) is prohibited.</a:t>
            </a:r>
          </a:p>
          <a:p>
            <a:pPr eaLnBrk="1" hangingPunct="1">
              <a:lnSpc>
                <a:spcPct val="80000"/>
              </a:lnSpc>
            </a:pPr>
            <a:r>
              <a:rPr lang="en-US" sz="800" smtClean="0">
                <a:latin typeface="Arial" pitchFamily="34" charset="0"/>
              </a:rPr>
              <a:t>4) NASA </a:t>
            </a:r>
            <a:r>
              <a:rPr lang="en-US" sz="800" b="1" smtClean="0">
                <a:latin typeface="Arial" pitchFamily="34" charset="0"/>
              </a:rPr>
              <a:t>does</a:t>
            </a:r>
            <a:r>
              <a:rPr lang="en-US" sz="800" smtClean="0">
                <a:latin typeface="Arial" pitchFamily="34" charset="0"/>
              </a:rPr>
              <a:t> permit the use of the NASA logo and insignia on novelty and souvenir-type items. However, such items may be sold and manufactured only after a proposal has been submitted to and approved by a Visual Identity representative from the Public Outreach Division (Phone: 202/358-1750) in accordance with 14 CFR (Code of Federal Regulations) Part 1221. Permission is granted on a nonexclusive basis as it is not NASA's policy to grant exclusive rights to use any of the agency identities.</a:t>
            </a:r>
          </a:p>
          <a:p>
            <a:pPr eaLnBrk="1" hangingPunct="1">
              <a:lnSpc>
                <a:spcPct val="80000"/>
              </a:lnSpc>
            </a:pPr>
            <a:r>
              <a:rPr lang="en-US" sz="800" smtClean="0">
                <a:latin typeface="Arial" pitchFamily="34" charset="0"/>
              </a:rPr>
              <a:t>5) No approval for use is authorized by NASA when the use can be construed as an endorsement by NASA of a product, service or activity.</a:t>
            </a:r>
          </a:p>
          <a:p>
            <a:pPr eaLnBrk="1" hangingPunct="1">
              <a:lnSpc>
                <a:spcPct val="80000"/>
              </a:lnSpc>
            </a:pPr>
            <a:r>
              <a:rPr lang="en-US" sz="800" smtClean="0">
                <a:latin typeface="Arial" pitchFamily="34" charset="0"/>
              </a:rPr>
              <a:t>6) NASA emblems should be reproduced only from original reproduction proofs, transparencies, or computer files available from NASA Headquarters. Please be advised that approval must be granted by a Visual Identity representative from the Public Outreach Division ( Tel: 202/358-1750) before any reproduction materials can be obtained. </a:t>
            </a:r>
            <a:br>
              <a:rPr lang="en-US" sz="800" smtClean="0">
                <a:latin typeface="Arial" pitchFamily="34" charset="0"/>
              </a:rPr>
            </a:br>
            <a:endParaRPr lang="en-US" sz="800" smtClean="0">
              <a:latin typeface="Arial" pitchFamily="34" charset="0"/>
            </a:endParaRPr>
          </a:p>
        </p:txBody>
      </p:sp>
    </p:spTree>
    <p:extLst>
      <p:ext uri="{BB962C8B-B14F-4D97-AF65-F5344CB8AC3E}">
        <p14:creationId xmlns:p14="http://schemas.microsoft.com/office/powerpoint/2010/main" val="158574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21</a:t>
            </a:fld>
            <a:endParaRPr lang="en-US"/>
          </a:p>
        </p:txBody>
      </p:sp>
    </p:spTree>
    <p:extLst>
      <p:ext uri="{BB962C8B-B14F-4D97-AF65-F5344CB8AC3E}">
        <p14:creationId xmlns:p14="http://schemas.microsoft.com/office/powerpoint/2010/main" val="2451987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25</a:t>
            </a:fld>
            <a:endParaRPr lang="en-US"/>
          </a:p>
        </p:txBody>
      </p:sp>
    </p:spTree>
    <p:extLst>
      <p:ext uri="{BB962C8B-B14F-4D97-AF65-F5344CB8AC3E}">
        <p14:creationId xmlns:p14="http://schemas.microsoft.com/office/powerpoint/2010/main" val="3309650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29</a:t>
            </a:fld>
            <a:endParaRPr lang="en-US"/>
          </a:p>
        </p:txBody>
      </p:sp>
    </p:spTree>
    <p:extLst>
      <p:ext uri="{BB962C8B-B14F-4D97-AF65-F5344CB8AC3E}">
        <p14:creationId xmlns:p14="http://schemas.microsoft.com/office/powerpoint/2010/main" val="565751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36</a:t>
            </a:fld>
            <a:endParaRPr lang="en-US"/>
          </a:p>
        </p:txBody>
      </p:sp>
    </p:spTree>
    <p:extLst>
      <p:ext uri="{BB962C8B-B14F-4D97-AF65-F5344CB8AC3E}">
        <p14:creationId xmlns:p14="http://schemas.microsoft.com/office/powerpoint/2010/main" val="196838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8FF38DAD-5F37-4EA5-A798-26ED1E453939}" type="slidenum">
              <a:rPr lang="en-US" smtClean="0"/>
              <a:pPr/>
              <a:t>4</a:t>
            </a:fld>
            <a:endParaRPr lang="en-US"/>
          </a:p>
        </p:txBody>
      </p:sp>
    </p:spTree>
    <p:extLst>
      <p:ext uri="{BB962C8B-B14F-4D97-AF65-F5344CB8AC3E}">
        <p14:creationId xmlns:p14="http://schemas.microsoft.com/office/powerpoint/2010/main" val="261938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8FF38DAD-5F37-4EA5-A798-26ED1E453939}" type="slidenum">
              <a:rPr lang="en-US" smtClean="0"/>
              <a:pPr/>
              <a:t>5</a:t>
            </a:fld>
            <a:endParaRPr lang="en-US"/>
          </a:p>
        </p:txBody>
      </p:sp>
    </p:spTree>
    <p:extLst>
      <p:ext uri="{BB962C8B-B14F-4D97-AF65-F5344CB8AC3E}">
        <p14:creationId xmlns:p14="http://schemas.microsoft.com/office/powerpoint/2010/main" val="261938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2EF69363-EF2D-4215-8F35-DDC6AC7B5087}" type="slidenum">
              <a:rPr lang="en-US" smtClean="0">
                <a:latin typeface="Arial" pitchFamily="34" charset="0"/>
              </a:rPr>
              <a:pPr/>
              <a:t>6</a:t>
            </a:fld>
            <a:endParaRPr lang="en-US" smtClean="0">
              <a:latin typeface="Arial" pitchFamily="3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96548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27645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9</a:t>
            </a:fld>
            <a:endParaRPr lang="en-US"/>
          </a:p>
        </p:txBody>
      </p:sp>
    </p:spTree>
    <p:extLst>
      <p:ext uri="{BB962C8B-B14F-4D97-AF65-F5344CB8AC3E}">
        <p14:creationId xmlns:p14="http://schemas.microsoft.com/office/powerpoint/2010/main" val="43383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27543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14</a:t>
            </a:fld>
            <a:endParaRPr lang="en-US"/>
          </a:p>
        </p:txBody>
      </p:sp>
    </p:spTree>
    <p:extLst>
      <p:ext uri="{BB962C8B-B14F-4D97-AF65-F5344CB8AC3E}">
        <p14:creationId xmlns:p14="http://schemas.microsoft.com/office/powerpoint/2010/main" val="1658824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itchFamily="34" charset="0"/>
              </a:rPr>
              <a:pPr/>
              <a:t>17</a:t>
            </a:fld>
            <a:endParaRPr lang="en-US" smtClean="0">
              <a:latin typeface="Arial"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917752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53954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60822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9" name="TextBox 8"/>
          <p:cNvSpPr txBox="1"/>
          <p:nvPr userDrawn="1"/>
        </p:nvSpPr>
        <p:spPr>
          <a:xfrm>
            <a:off x="8448353" y="4932892"/>
            <a:ext cx="766557" cy="246221"/>
          </a:xfrm>
          <a:prstGeom prst="rect">
            <a:avLst/>
          </a:prstGeom>
          <a:noFill/>
        </p:spPr>
        <p:txBody>
          <a:bodyPr wrap="none" rtlCol="0">
            <a:spAutoFit/>
          </a:bodyPr>
          <a:lstStyle/>
          <a:p>
            <a:r>
              <a:rPr lang="en-US" sz="1000" dirty="0" smtClean="0">
                <a:solidFill>
                  <a:prstClr val="black"/>
                </a:solidFill>
              </a:rPr>
              <a:t>Andrew Ng</a:t>
            </a:r>
            <a:endParaRPr lang="en-US" sz="1000" dirty="0">
              <a:solidFill>
                <a:prstClr val="black"/>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 id="2147483735" r:id="rId13"/>
    <p:sldLayoutId id="2147483736"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vertLeftWhite2</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3/9/2021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smtClean="0">
                <a:solidFill>
                  <a:prstClr val="black"/>
                </a:solidFill>
              </a:rPr>
              <a:t>Template</a:t>
            </a:r>
          </a:p>
          <a:p>
            <a:r>
              <a:rPr lang="en-US" sz="1400" dirty="0" smtClean="0">
                <a:solidFill>
                  <a:prstClr val="black"/>
                </a:solidFill>
              </a:rPr>
              <a:t>block2x2White1</a:t>
            </a:r>
          </a:p>
          <a:p>
            <a:endParaRPr lang="en-US" sz="1400" dirty="0" smtClean="0">
              <a:solidFill>
                <a:prstClr val="black"/>
              </a:solidFill>
            </a:endParaRPr>
          </a:p>
          <a:p>
            <a:r>
              <a:rPr lang="en-US" sz="1400" dirty="0" smtClean="0">
                <a:solidFill>
                  <a:prstClr val="black"/>
                </a:solidFill>
              </a:rPr>
              <a:t>Ordering of</a:t>
            </a:r>
            <a:r>
              <a:rPr lang="en-US" sz="1400" baseline="0" dirty="0" smtClean="0">
                <a:solidFill>
                  <a:prstClr val="black"/>
                </a:solidFill>
              </a:rPr>
              <a:t> </a:t>
            </a:r>
          </a:p>
          <a:p>
            <a:r>
              <a:rPr lang="en-US" sz="1400" baseline="0" dirty="0" smtClean="0">
                <a:solidFill>
                  <a:prstClr val="black"/>
                </a:solidFill>
              </a:rPr>
              <a:t>buttons is</a:t>
            </a:r>
            <a:r>
              <a:rPr lang="en-US" sz="1400" dirty="0" smtClean="0">
                <a:solidFill>
                  <a:prstClr val="black"/>
                </a:solidFill>
              </a:rPr>
              <a:t>:</a:t>
            </a:r>
          </a:p>
          <a:p>
            <a:r>
              <a:rPr lang="en-US" sz="1400" dirty="0" smtClean="0">
                <a:solidFill>
                  <a:prstClr val="black"/>
                </a:solidFill>
              </a:rPr>
              <a:t>13</a:t>
            </a:r>
          </a:p>
          <a:p>
            <a:r>
              <a:rPr lang="en-US" sz="1400" dirty="0" smtClean="0">
                <a:solidFill>
                  <a:prstClr val="black"/>
                </a:solidFill>
              </a:rPr>
              <a:t>24</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1.emf"/><Relationship Id="rId3" Type="http://schemas.openxmlformats.org/officeDocument/2006/relationships/image" Target="../media/image3.png"/><Relationship Id="rId7" Type="http://schemas.openxmlformats.org/officeDocument/2006/relationships/image" Target="../media/image8.emf"/><Relationship Id="rId12"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10.emf"/><Relationship Id="rId5" Type="http://schemas.openxmlformats.org/officeDocument/2006/relationships/chart" Target="../charts/chart1.xml"/><Relationship Id="rId10" Type="http://schemas.openxmlformats.org/officeDocument/2006/relationships/customXml" Target="../ink/ink3.xml"/><Relationship Id="rId4" Type="http://schemas.openxmlformats.org/officeDocument/2006/relationships/image" Target="../media/image4.png"/><Relationship Id="rId9"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customXml" Target="../ink/ink6.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emf"/><Relationship Id="rId4" Type="http://schemas.openxmlformats.org/officeDocument/2006/relationships/customXml" Target="../ink/ink7.xml"/></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19.png"/><Relationship Id="rId10" Type="http://schemas.microsoft.com/office/2007/relationships/hdphoto" Target="../media/hdphoto2.wdp"/><Relationship Id="rId4" Type="http://schemas.openxmlformats.org/officeDocument/2006/relationships/image" Target="../media/image18.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8.xml"/><Relationship Id="rId7" Type="http://schemas.openxmlformats.org/officeDocument/2006/relationships/chart" Target="../charts/chart5.xml"/><Relationship Id="rId12" Type="http://schemas.openxmlformats.org/officeDocument/2006/relationships/chart" Target="../charts/char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2.png"/><Relationship Id="rId11" Type="http://schemas.openxmlformats.org/officeDocument/2006/relationships/chart" Target="../charts/chart6.xml"/><Relationship Id="rId5" Type="http://schemas.openxmlformats.org/officeDocument/2006/relationships/slideLayout" Target="../slideLayouts/slideLayout7.xml"/><Relationship Id="rId10" Type="http://schemas.openxmlformats.org/officeDocument/2006/relationships/image" Target="../media/image26.png"/><Relationship Id="rId4" Type="http://schemas.openxmlformats.org/officeDocument/2006/relationships/tags" Target="../tags/tag9.xml"/><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tags" Target="../tags/tag12.xml"/><Relationship Id="rId7" Type="http://schemas.openxmlformats.org/officeDocument/2006/relationships/slideLayout" Target="../slideLayouts/slideLayout7.xml"/><Relationship Id="rId12" Type="http://schemas.openxmlformats.org/officeDocument/2006/relationships/image" Target="../media/image3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30.png"/><Relationship Id="rId5" Type="http://schemas.openxmlformats.org/officeDocument/2006/relationships/tags" Target="../tags/tag14.xml"/><Relationship Id="rId10" Type="http://schemas.openxmlformats.org/officeDocument/2006/relationships/image" Target="../media/image29.png"/><Relationship Id="rId4" Type="http://schemas.openxmlformats.org/officeDocument/2006/relationships/tags" Target="../tags/tag13.xml"/><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32.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tags" Target="../tags/tag17.xml"/><Relationship Id="rId16" Type="http://schemas.openxmlformats.org/officeDocument/2006/relationships/image" Target="../media/image35.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27.png"/><Relationship Id="rId5" Type="http://schemas.openxmlformats.org/officeDocument/2006/relationships/tags" Target="../tags/tag20.xml"/><Relationship Id="rId15" Type="http://schemas.openxmlformats.org/officeDocument/2006/relationships/image" Target="../media/image34.png"/><Relationship Id="rId10" Type="http://schemas.openxmlformats.org/officeDocument/2006/relationships/image" Target="../media/image22.png"/><Relationship Id="rId4" Type="http://schemas.openxmlformats.org/officeDocument/2006/relationships/tags" Target="../tags/tag19.xml"/><Relationship Id="rId9" Type="http://schemas.openxmlformats.org/officeDocument/2006/relationships/slideLayout" Target="../slideLayouts/slideLayout7.xml"/><Relationship Id="rId1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40.png"/><Relationship Id="rId18" Type="http://schemas.openxmlformats.org/officeDocument/2006/relationships/image" Target="../media/image23.emf"/><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39.png"/><Relationship Id="rId17" Type="http://schemas.openxmlformats.org/officeDocument/2006/relationships/customXml" Target="../ink/ink8.xml"/><Relationship Id="rId2" Type="http://schemas.openxmlformats.org/officeDocument/2006/relationships/tags" Target="../tags/tag25.xml"/><Relationship Id="rId16" Type="http://schemas.openxmlformats.org/officeDocument/2006/relationships/image" Target="../media/image42.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38.png"/><Relationship Id="rId5" Type="http://schemas.openxmlformats.org/officeDocument/2006/relationships/tags" Target="../tags/tag28.xml"/><Relationship Id="rId1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tags" Target="../tags/tag27.xml"/><Relationship Id="rId9" Type="http://schemas.openxmlformats.org/officeDocument/2006/relationships/chart" Target="../charts/chart8.xml"/><Relationship Id="rId14" Type="http://schemas.openxmlformats.org/officeDocument/2006/relationships/chart" Target="../charts/chart9.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chart" Target="../charts/chart11.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38.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40.png"/><Relationship Id="rId5" Type="http://schemas.openxmlformats.org/officeDocument/2006/relationships/tags" Target="../tags/tag35.xml"/><Relationship Id="rId15" Type="http://schemas.openxmlformats.org/officeDocument/2006/relationships/image" Target="../media/image43.png"/><Relationship Id="rId10" Type="http://schemas.openxmlformats.org/officeDocument/2006/relationships/image" Target="../media/image37.png"/><Relationship Id="rId4" Type="http://schemas.openxmlformats.org/officeDocument/2006/relationships/tags" Target="../tags/tag34.xml"/><Relationship Id="rId9" Type="http://schemas.openxmlformats.org/officeDocument/2006/relationships/chart" Target="../charts/chart10.xml"/><Relationship Id="rId14"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image" Target="../media/image45.png"/><Relationship Id="rId18" Type="http://schemas.openxmlformats.org/officeDocument/2006/relationships/customXml" Target="../ink/ink9.xml"/><Relationship Id="rId3" Type="http://schemas.openxmlformats.org/officeDocument/2006/relationships/tags" Target="../tags/tag40.xml"/><Relationship Id="rId21" Type="http://schemas.openxmlformats.org/officeDocument/2006/relationships/image" Target="../media/image23.emf"/><Relationship Id="rId7" Type="http://schemas.openxmlformats.org/officeDocument/2006/relationships/tags" Target="../tags/tag44.xml"/><Relationship Id="rId12" Type="http://schemas.openxmlformats.org/officeDocument/2006/relationships/image" Target="../media/image44.png"/><Relationship Id="rId17" Type="http://schemas.openxmlformats.org/officeDocument/2006/relationships/image" Target="../media/image43.png"/><Relationship Id="rId2" Type="http://schemas.openxmlformats.org/officeDocument/2006/relationships/tags" Target="../tags/tag39.xml"/><Relationship Id="rId16" Type="http://schemas.openxmlformats.org/officeDocument/2006/relationships/chart" Target="../charts/chart13.xml"/><Relationship Id="rId20" Type="http://schemas.openxmlformats.org/officeDocument/2006/relationships/customXml" Target="../ink/ink10.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37.png"/><Relationship Id="rId5" Type="http://schemas.openxmlformats.org/officeDocument/2006/relationships/tags" Target="../tags/tag42.xml"/><Relationship Id="rId15" Type="http://schemas.openxmlformats.org/officeDocument/2006/relationships/image" Target="../media/image39.png"/><Relationship Id="rId10" Type="http://schemas.openxmlformats.org/officeDocument/2006/relationships/chart" Target="../charts/chart12.xml"/><Relationship Id="rId19" Type="http://schemas.openxmlformats.org/officeDocument/2006/relationships/image" Target="../media/image26.emf"/><Relationship Id="rId4" Type="http://schemas.openxmlformats.org/officeDocument/2006/relationships/tags" Target="../tags/tag41.xml"/><Relationship Id="rId9" Type="http://schemas.openxmlformats.org/officeDocument/2006/relationships/slideLayout" Target="../slideLayouts/slideLayout7.xml"/><Relationship Id="rId14"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37.png"/><Relationship Id="rId18" Type="http://schemas.openxmlformats.org/officeDocument/2006/relationships/customXml" Target="../ink/ink11.xml"/><Relationship Id="rId3" Type="http://schemas.openxmlformats.org/officeDocument/2006/relationships/tags" Target="../tags/tag48.xml"/><Relationship Id="rId21" Type="http://schemas.openxmlformats.org/officeDocument/2006/relationships/image" Target="../media/image300.emf"/><Relationship Id="rId7" Type="http://schemas.openxmlformats.org/officeDocument/2006/relationships/tags" Target="../tags/tag52.xml"/><Relationship Id="rId12" Type="http://schemas.openxmlformats.org/officeDocument/2006/relationships/image" Target="../media/image46.png"/><Relationship Id="rId17" Type="http://schemas.openxmlformats.org/officeDocument/2006/relationships/image" Target="../media/image39.png"/><Relationship Id="rId2" Type="http://schemas.openxmlformats.org/officeDocument/2006/relationships/tags" Target="../tags/tag47.xml"/><Relationship Id="rId16" Type="http://schemas.openxmlformats.org/officeDocument/2006/relationships/chart" Target="../charts/chart15.xml"/><Relationship Id="rId20" Type="http://schemas.openxmlformats.org/officeDocument/2006/relationships/customXml" Target="../ink/ink12.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43.png"/><Relationship Id="rId5" Type="http://schemas.openxmlformats.org/officeDocument/2006/relationships/tags" Target="../tags/tag50.xml"/><Relationship Id="rId15" Type="http://schemas.openxmlformats.org/officeDocument/2006/relationships/image" Target="../media/image45.png"/><Relationship Id="rId23" Type="http://schemas.openxmlformats.org/officeDocument/2006/relationships/image" Target="../media/image29.emf"/><Relationship Id="rId10" Type="http://schemas.openxmlformats.org/officeDocument/2006/relationships/chart" Target="../charts/chart14.xml"/><Relationship Id="rId19" Type="http://schemas.openxmlformats.org/officeDocument/2006/relationships/image" Target="../media/image26.emf"/><Relationship Id="rId4" Type="http://schemas.openxmlformats.org/officeDocument/2006/relationships/tags" Target="../tags/tag49.xml"/><Relationship Id="rId9" Type="http://schemas.openxmlformats.org/officeDocument/2006/relationships/slideLayout" Target="../slideLayouts/slideLayout7.xml"/><Relationship Id="rId14" Type="http://schemas.openxmlformats.org/officeDocument/2006/relationships/image" Target="../media/image47.png"/><Relationship Id="rId22" Type="http://schemas.openxmlformats.org/officeDocument/2006/relationships/customXml" Target="../ink/ink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56.xml"/><Relationship Id="rId7" Type="http://schemas.openxmlformats.org/officeDocument/2006/relationships/image" Target="../media/image27.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22.png"/><Relationship Id="rId5" Type="http://schemas.openxmlformats.org/officeDocument/2006/relationships/slideLayout" Target="../slideLayouts/slideLayout7.xml"/><Relationship Id="rId4" Type="http://schemas.openxmlformats.org/officeDocument/2006/relationships/tags" Target="../tags/tag57.xml"/><Relationship Id="rId9" Type="http://schemas.openxmlformats.org/officeDocument/2006/relationships/image" Target="../media/image31.png"/></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tags" Target="../tags/tag60.xml"/><Relationship Id="rId7" Type="http://schemas.openxmlformats.org/officeDocument/2006/relationships/slideLayout" Target="../slideLayouts/slideLayout7.xml"/><Relationship Id="rId12" Type="http://schemas.openxmlformats.org/officeDocument/2006/relationships/image" Target="../media/image41.png"/><Relationship Id="rId17" Type="http://schemas.openxmlformats.org/officeDocument/2006/relationships/image" Target="../media/image53.png"/><Relationship Id="rId2" Type="http://schemas.openxmlformats.org/officeDocument/2006/relationships/tags" Target="../tags/tag59.xml"/><Relationship Id="rId16" Type="http://schemas.openxmlformats.org/officeDocument/2006/relationships/image" Target="../media/image52.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0.png"/><Relationship Id="rId5" Type="http://schemas.openxmlformats.org/officeDocument/2006/relationships/tags" Target="../tags/tag62.xml"/><Relationship Id="rId1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tags" Target="../tags/tag61.xml"/><Relationship Id="rId9" Type="http://schemas.openxmlformats.org/officeDocument/2006/relationships/image" Target="../media/image48.png"/><Relationship Id="rId14" Type="http://schemas.openxmlformats.org/officeDocument/2006/relationships/chart" Target="../charts/char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6200" y="742950"/>
            <a:ext cx="8839200" cy="2209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accent2"/>
                </a:solidFill>
              </a:rPr>
              <a:t>Introduction to</a:t>
            </a:r>
            <a:r>
              <a:rPr lang="en-US" sz="3600" dirty="0">
                <a:solidFill>
                  <a:schemeClr val="accent2"/>
                </a:solidFill>
              </a:rPr>
              <a:t> </a:t>
            </a:r>
            <a:r>
              <a:rPr lang="en-US" sz="3600" b="1" dirty="0" smtClean="0">
                <a:solidFill>
                  <a:schemeClr val="accent2"/>
                </a:solidFill>
              </a:rPr>
              <a:t>Machine Learning</a:t>
            </a:r>
          </a:p>
          <a:p>
            <a:r>
              <a:rPr lang="en-US" sz="3600" b="1" dirty="0" smtClean="0">
                <a:solidFill>
                  <a:schemeClr val="accent2"/>
                </a:solidFill>
              </a:rPr>
              <a:t>&amp;</a:t>
            </a:r>
          </a:p>
          <a:p>
            <a:r>
              <a:rPr lang="en-US" sz="3600" dirty="0" smtClean="0">
                <a:solidFill>
                  <a:schemeClr val="accent2"/>
                </a:solidFill>
              </a:rPr>
              <a:t>Linear Regression – </a:t>
            </a:r>
            <a:r>
              <a:rPr lang="en-US" sz="3600" b="1" dirty="0" smtClean="0">
                <a:solidFill>
                  <a:schemeClr val="accent2"/>
                </a:solidFill>
              </a:rPr>
              <a:t>Model Representation</a:t>
            </a:r>
            <a:endParaRPr lang="en-US" sz="3600" b="1" dirty="0">
              <a:solidFill>
                <a:schemeClr val="accent2"/>
              </a:solidFill>
            </a:endParaRPr>
          </a:p>
        </p:txBody>
      </p:sp>
      <p:sp>
        <p:nvSpPr>
          <p:cNvPr id="3" name="TextBox 2"/>
          <p:cNvSpPr txBox="1"/>
          <p:nvPr/>
        </p:nvSpPr>
        <p:spPr>
          <a:xfrm>
            <a:off x="3581400" y="4432816"/>
            <a:ext cx="5715000" cy="369332"/>
          </a:xfrm>
          <a:prstGeom prst="rect">
            <a:avLst/>
          </a:prstGeom>
          <a:noFill/>
        </p:spPr>
        <p:txBody>
          <a:bodyPr wrap="square" rtlCol="0">
            <a:spAutoFit/>
          </a:bodyPr>
          <a:lstStyle/>
          <a:p>
            <a:r>
              <a:rPr lang="sv-SE" dirty="0" smtClean="0"/>
              <a:t>Acknowledgments: Andrew Ng and Pedro Domingos</a:t>
            </a:r>
            <a:endParaRPr lang="sv-SE" dirty="0"/>
          </a:p>
        </p:txBody>
      </p:sp>
    </p:spTree>
    <p:extLst>
      <p:ext uri="{BB962C8B-B14F-4D97-AF65-F5344CB8AC3E}">
        <p14:creationId xmlns:p14="http://schemas.microsoft.com/office/powerpoint/2010/main" val="1608060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1657350"/>
            <a:ext cx="18002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5" y="2876550"/>
            <a:ext cx="8667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050" y="2038350"/>
            <a:ext cx="20383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Chart 3"/>
          <p:cNvGraphicFramePr>
            <a:graphicFrameLocks/>
          </p:cNvGraphicFramePr>
          <p:nvPr>
            <p:extLst>
              <p:ext uri="{D42A27DB-BD31-4B8C-83A1-F6EECF244321}">
                <p14:modId xmlns:p14="http://schemas.microsoft.com/office/powerpoint/2010/main" val="105345402"/>
              </p:ext>
            </p:extLst>
          </p:nvPr>
        </p:nvGraphicFramePr>
        <p:xfrm>
          <a:off x="1673008" y="742950"/>
          <a:ext cx="5541170" cy="2621504"/>
        </p:xfrm>
        <a:graphic>
          <a:graphicData uri="http://schemas.openxmlformats.org/drawingml/2006/chart">
            <c:chart xmlns:c="http://schemas.openxmlformats.org/drawingml/2006/chart" xmlns:r="http://schemas.openxmlformats.org/officeDocument/2006/relationships" r:id="rId5"/>
          </a:graphicData>
        </a:graphic>
      </p:graphicFrame>
      <p:sp>
        <p:nvSpPr>
          <p:cNvPr id="7" name="Content Placeholder 2"/>
          <p:cNvSpPr txBox="1">
            <a:spLocks/>
          </p:cNvSpPr>
          <p:nvPr/>
        </p:nvSpPr>
        <p:spPr>
          <a:xfrm>
            <a:off x="381000" y="285750"/>
            <a:ext cx="82296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800" dirty="0" smtClean="0"/>
              <a:t>Housing price prediction. </a:t>
            </a:r>
            <a:endParaRPr lang="en-US" sz="2800" dirty="0"/>
          </a:p>
        </p:txBody>
      </p:sp>
      <p:sp>
        <p:nvSpPr>
          <p:cNvPr id="8" name="TextBox 7"/>
          <p:cNvSpPr txBox="1"/>
          <p:nvPr/>
        </p:nvSpPr>
        <p:spPr>
          <a:xfrm>
            <a:off x="838200" y="1571004"/>
            <a:ext cx="1013740" cy="646331"/>
          </a:xfrm>
          <a:prstGeom prst="rect">
            <a:avLst/>
          </a:prstGeom>
          <a:noFill/>
        </p:spPr>
        <p:txBody>
          <a:bodyPr vert="horz" wrap="none" rtlCol="0">
            <a:spAutoFit/>
          </a:bodyPr>
          <a:lstStyle/>
          <a:p>
            <a:pPr algn="ctr"/>
            <a:r>
              <a:rPr lang="en-US" dirty="0" smtClean="0"/>
              <a:t>Price ($) </a:t>
            </a:r>
          </a:p>
          <a:p>
            <a:pPr algn="ctr"/>
            <a:r>
              <a:rPr lang="en-US" dirty="0" smtClean="0"/>
              <a:t>in 1000’s</a:t>
            </a:r>
            <a:endParaRPr lang="en-US" dirty="0"/>
          </a:p>
        </p:txBody>
      </p:sp>
      <p:sp>
        <p:nvSpPr>
          <p:cNvPr id="9" name="TextBox 8"/>
          <p:cNvSpPr txBox="1"/>
          <p:nvPr/>
        </p:nvSpPr>
        <p:spPr>
          <a:xfrm>
            <a:off x="4043452" y="3341028"/>
            <a:ext cx="1328249" cy="369332"/>
          </a:xfrm>
          <a:prstGeom prst="rect">
            <a:avLst/>
          </a:prstGeom>
          <a:noFill/>
        </p:spPr>
        <p:txBody>
          <a:bodyPr vert="horz" wrap="none" rtlCol="0">
            <a:spAutoFit/>
          </a:bodyPr>
          <a:lstStyle/>
          <a:p>
            <a:pPr algn="ctr"/>
            <a:r>
              <a:rPr lang="en-US" dirty="0" smtClean="0"/>
              <a:t>Size in feet</a:t>
            </a:r>
            <a:r>
              <a:rPr lang="en-US" baseline="30000" dirty="0" smtClean="0"/>
              <a:t>2</a:t>
            </a:r>
            <a:r>
              <a:rPr lang="en-US" dirty="0" smtClean="0"/>
              <a:t> </a:t>
            </a:r>
            <a:endParaRPr lang="en-US" dirty="0"/>
          </a:p>
        </p:txBody>
      </p:sp>
      <p:sp>
        <p:nvSpPr>
          <p:cNvPr id="10" name="Content Placeholder 2"/>
          <p:cNvSpPr txBox="1">
            <a:spLocks/>
          </p:cNvSpPr>
          <p:nvPr/>
        </p:nvSpPr>
        <p:spPr>
          <a:xfrm>
            <a:off x="4800600" y="3934196"/>
            <a:ext cx="41148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u="sng" dirty="0" smtClean="0"/>
              <a:t>Regression:</a:t>
            </a:r>
            <a:r>
              <a:rPr lang="en-US" sz="2400" dirty="0" smtClean="0"/>
              <a:t> Predict continuous valued output (price)</a:t>
            </a:r>
            <a:endParaRPr lang="en-US" sz="2400" dirty="0"/>
          </a:p>
        </p:txBody>
      </p:sp>
      <p:sp>
        <p:nvSpPr>
          <p:cNvPr id="11" name="Content Placeholder 2"/>
          <p:cNvSpPr txBox="1">
            <a:spLocks/>
          </p:cNvSpPr>
          <p:nvPr/>
        </p:nvSpPr>
        <p:spPr>
          <a:xfrm>
            <a:off x="381000" y="3934196"/>
            <a:ext cx="4114800" cy="914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u="sng" dirty="0" smtClean="0"/>
              <a:t>Supervised Learning</a:t>
            </a:r>
          </a:p>
          <a:p>
            <a:pPr>
              <a:buFont typeface="Arial" pitchFamily="34" charset="0"/>
              <a:buNone/>
            </a:pPr>
            <a:r>
              <a:rPr lang="en-US" sz="2400" dirty="0" smtClean="0"/>
              <a:t>“right answers” given</a:t>
            </a:r>
            <a:endParaRPr lang="en-US" sz="2400" dirty="0"/>
          </a:p>
        </p:txBody>
      </p:sp>
      <p:cxnSp>
        <p:nvCxnSpPr>
          <p:cNvPr id="13" name="Straight Connector 12"/>
          <p:cNvCxnSpPr/>
          <p:nvPr/>
        </p:nvCxnSpPr>
        <p:spPr>
          <a:xfrm>
            <a:off x="4495800" y="401955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2" name="Ink 21"/>
              <p14:cNvContentPartPr/>
              <p14:nvPr/>
            </p14:nvContentPartPr>
            <p14:xfrm>
              <a:off x="2872800" y="2517840"/>
              <a:ext cx="360" cy="360"/>
            </p14:xfrm>
          </p:contentPart>
        </mc:Choice>
        <mc:Fallback xmlns="">
          <p:pic>
            <p:nvPicPr>
              <p:cNvPr id="22" name="Ink 21"/>
              <p:cNvPicPr/>
              <p:nvPr/>
            </p:nvPicPr>
            <p:blipFill>
              <a:blip r:embed="rId7"/>
              <a:stretch>
                <a:fillRect/>
              </a:stretch>
            </p:blipFill>
            <p:spPr>
              <a:xfrm>
                <a:off x="2870280" y="2515320"/>
                <a:ext cx="5400" cy="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p14:cNvContentPartPr/>
              <p14:nvPr/>
            </p14:nvContentPartPr>
            <p14:xfrm>
              <a:off x="2872800" y="972720"/>
              <a:ext cx="3573360" cy="1545480"/>
            </p14:xfrm>
          </p:contentPart>
        </mc:Choice>
        <mc:Fallback xmlns="">
          <p:pic>
            <p:nvPicPr>
              <p:cNvPr id="23" name="Ink 22"/>
              <p:cNvPicPr/>
              <p:nvPr/>
            </p:nvPicPr>
            <p:blipFill>
              <a:blip r:embed="rId9"/>
              <a:stretch>
                <a:fillRect/>
              </a:stretch>
            </p:blipFill>
            <p:spPr>
              <a:xfrm>
                <a:off x="2868840" y="964080"/>
                <a:ext cx="3588480" cy="155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5648280" y="2276610"/>
              <a:ext cx="360" cy="360"/>
            </p14:xfrm>
          </p:contentPart>
        </mc:Choice>
        <mc:Fallback xmlns="">
          <p:pic>
            <p:nvPicPr>
              <p:cNvPr id="25" name="Ink 24"/>
              <p:cNvPicPr/>
              <p:nvPr/>
            </p:nvPicPr>
            <p:blipFill>
              <a:blip r:embed="rId11"/>
              <a:stretch>
                <a:fillRect/>
              </a:stretch>
            </p:blipFill>
            <p:spPr>
              <a:xfrm>
                <a:off x="5636400" y="2264730"/>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p14:cNvContentPartPr/>
              <p14:nvPr/>
            </p14:nvContentPartPr>
            <p14:xfrm>
              <a:off x="3022200" y="1294560"/>
              <a:ext cx="3216960" cy="1359720"/>
            </p14:xfrm>
          </p:contentPart>
        </mc:Choice>
        <mc:Fallback xmlns="">
          <p:pic>
            <p:nvPicPr>
              <p:cNvPr id="27" name="Ink 26"/>
              <p:cNvPicPr/>
              <p:nvPr/>
            </p:nvPicPr>
            <p:blipFill>
              <a:blip r:embed="rId13"/>
              <a:stretch>
                <a:fillRect/>
              </a:stretch>
            </p:blipFill>
            <p:spPr>
              <a:xfrm>
                <a:off x="3013560" y="1283760"/>
                <a:ext cx="3234960" cy="1378800"/>
              </a:xfrm>
              <a:prstGeom prst="rect">
                <a:avLst/>
              </a:prstGeom>
            </p:spPr>
          </p:pic>
        </mc:Fallback>
      </mc:AlternateContent>
    </p:spTree>
    <p:extLst>
      <p:ext uri="{BB962C8B-B14F-4D97-AF65-F5344CB8AC3E}">
        <p14:creationId xmlns:p14="http://schemas.microsoft.com/office/powerpoint/2010/main" val="347515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743325"/>
            <a:ext cx="45815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667000"/>
            <a:ext cx="3048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09700"/>
            <a:ext cx="60198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424113"/>
            <a:ext cx="48196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txBox="1">
            <a:spLocks/>
          </p:cNvSpPr>
          <p:nvPr/>
        </p:nvSpPr>
        <p:spPr>
          <a:xfrm>
            <a:off x="457200" y="438150"/>
            <a:ext cx="8229600" cy="339447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dirty="0"/>
              <a:t>C</a:t>
            </a:r>
            <a:r>
              <a:rPr lang="en-US" dirty="0" smtClean="0"/>
              <a:t>ancer (malignant, benign)</a:t>
            </a:r>
            <a:endParaRPr lang="en-US" dirty="0"/>
          </a:p>
        </p:txBody>
      </p:sp>
      <p:sp>
        <p:nvSpPr>
          <p:cNvPr id="5" name="Content Placeholder 2"/>
          <p:cNvSpPr txBox="1">
            <a:spLocks/>
          </p:cNvSpPr>
          <p:nvPr/>
        </p:nvSpPr>
        <p:spPr>
          <a:xfrm>
            <a:off x="6858000" y="1167245"/>
            <a:ext cx="2148444" cy="2438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u="sng" dirty="0" smtClean="0"/>
              <a:t>Classification</a:t>
            </a:r>
          </a:p>
          <a:p>
            <a:pPr marL="0" indent="0">
              <a:buFont typeface="Arial" pitchFamily="34" charset="0"/>
              <a:buNone/>
            </a:pPr>
            <a:r>
              <a:rPr lang="en-US" sz="2400" dirty="0" smtClean="0"/>
              <a:t>Discrete valued output (0 or 1)</a:t>
            </a:r>
            <a:endParaRPr lang="en-US" sz="2400" dirty="0"/>
          </a:p>
        </p:txBody>
      </p:sp>
      <p:cxnSp>
        <p:nvCxnSpPr>
          <p:cNvPr id="10" name="Straight Arrow Connector 9"/>
          <p:cNvCxnSpPr/>
          <p:nvPr/>
        </p:nvCxnSpPr>
        <p:spPr>
          <a:xfrm flipH="1">
            <a:off x="1745673" y="1056904"/>
            <a:ext cx="1" cy="1972046"/>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607376" y="2571750"/>
            <a:ext cx="4945824"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600200" y="1581150"/>
            <a:ext cx="2667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604902" y="3943350"/>
            <a:ext cx="4948298"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7306" y="1902393"/>
            <a:ext cx="1243738" cy="369332"/>
          </a:xfrm>
          <a:prstGeom prst="rect">
            <a:avLst/>
          </a:prstGeom>
          <a:noFill/>
        </p:spPr>
        <p:txBody>
          <a:bodyPr vert="horz" wrap="none" rtlCol="0">
            <a:spAutoFit/>
          </a:bodyPr>
          <a:lstStyle/>
          <a:p>
            <a:pPr algn="ctr"/>
            <a:r>
              <a:rPr lang="en-US" dirty="0" smtClean="0"/>
              <a:t>Malignant?</a:t>
            </a:r>
            <a:endParaRPr lang="en-US" dirty="0"/>
          </a:p>
        </p:txBody>
      </p:sp>
      <p:sp>
        <p:nvSpPr>
          <p:cNvPr id="31" name="TextBox 30"/>
          <p:cNvSpPr txBox="1"/>
          <p:nvPr/>
        </p:nvSpPr>
        <p:spPr>
          <a:xfrm>
            <a:off x="1163118" y="1416875"/>
            <a:ext cx="513282" cy="338554"/>
          </a:xfrm>
          <a:prstGeom prst="rect">
            <a:avLst/>
          </a:prstGeom>
          <a:noFill/>
        </p:spPr>
        <p:txBody>
          <a:bodyPr vert="horz" wrap="none" rtlCol="0">
            <a:spAutoFit/>
          </a:bodyPr>
          <a:lstStyle/>
          <a:p>
            <a:pPr algn="ctr"/>
            <a:r>
              <a:rPr lang="en-US" sz="1600" dirty="0" smtClean="0"/>
              <a:t>1(Y)</a:t>
            </a:r>
            <a:endParaRPr lang="en-US" sz="1600" dirty="0"/>
          </a:p>
        </p:txBody>
      </p:sp>
      <p:sp>
        <p:nvSpPr>
          <p:cNvPr id="32" name="TextBox 31"/>
          <p:cNvSpPr txBox="1"/>
          <p:nvPr/>
        </p:nvSpPr>
        <p:spPr>
          <a:xfrm>
            <a:off x="1146287" y="2409346"/>
            <a:ext cx="546945" cy="338554"/>
          </a:xfrm>
          <a:prstGeom prst="rect">
            <a:avLst/>
          </a:prstGeom>
          <a:noFill/>
        </p:spPr>
        <p:txBody>
          <a:bodyPr vert="horz" wrap="none" rtlCol="0">
            <a:spAutoFit/>
          </a:bodyPr>
          <a:lstStyle/>
          <a:p>
            <a:pPr algn="ctr"/>
            <a:r>
              <a:rPr lang="en-US" sz="1600" dirty="0" smtClean="0"/>
              <a:t>0(N)</a:t>
            </a:r>
            <a:endParaRPr lang="en-US" sz="1600" dirty="0"/>
          </a:p>
        </p:txBody>
      </p:sp>
      <p:sp>
        <p:nvSpPr>
          <p:cNvPr id="33" name="TextBox 32"/>
          <p:cNvSpPr txBox="1"/>
          <p:nvPr/>
        </p:nvSpPr>
        <p:spPr>
          <a:xfrm>
            <a:off x="3672880" y="2812018"/>
            <a:ext cx="1203920" cy="369332"/>
          </a:xfrm>
          <a:prstGeom prst="rect">
            <a:avLst/>
          </a:prstGeom>
          <a:noFill/>
        </p:spPr>
        <p:txBody>
          <a:bodyPr vert="horz" wrap="none" rtlCol="0">
            <a:spAutoFit/>
          </a:bodyPr>
          <a:lstStyle/>
          <a:p>
            <a:pPr algn="ctr"/>
            <a:r>
              <a:rPr lang="en-US" dirty="0" smtClean="0"/>
              <a:t>Tumor Size</a:t>
            </a:r>
            <a:endParaRPr lang="en-US" dirty="0"/>
          </a:p>
        </p:txBody>
      </p:sp>
      <p:sp>
        <p:nvSpPr>
          <p:cNvPr id="37" name="TextBox 36"/>
          <p:cNvSpPr txBox="1"/>
          <p:nvPr/>
        </p:nvSpPr>
        <p:spPr>
          <a:xfrm>
            <a:off x="3581400" y="4107418"/>
            <a:ext cx="1203920" cy="369332"/>
          </a:xfrm>
          <a:prstGeom prst="rect">
            <a:avLst/>
          </a:prstGeom>
          <a:noFill/>
        </p:spPr>
        <p:txBody>
          <a:bodyPr vert="horz" wrap="none" rtlCol="0">
            <a:spAutoFit/>
          </a:bodyPr>
          <a:lstStyle/>
          <a:p>
            <a:pPr algn="ctr"/>
            <a:r>
              <a:rPr lang="en-US" dirty="0" smtClean="0"/>
              <a:t>Tumor Size</a:t>
            </a:r>
            <a:endParaRPr lang="en-US" dirty="0"/>
          </a:p>
        </p:txBody>
      </p:sp>
    </p:spTree>
    <p:extLst>
      <p:ext uri="{BB962C8B-B14F-4D97-AF65-F5344CB8AC3E}">
        <p14:creationId xmlns:p14="http://schemas.microsoft.com/office/powerpoint/2010/main" val="176688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125473" y="1123950"/>
            <a:ext cx="0" cy="272553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961095" y="3697084"/>
            <a:ext cx="359828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01659" y="3934572"/>
            <a:ext cx="1317155" cy="400110"/>
          </a:xfrm>
          <a:prstGeom prst="rect">
            <a:avLst/>
          </a:prstGeom>
          <a:noFill/>
        </p:spPr>
        <p:txBody>
          <a:bodyPr wrap="none" rtlCol="0">
            <a:spAutoFit/>
          </a:bodyPr>
          <a:lstStyle/>
          <a:p>
            <a:r>
              <a:rPr lang="en-US" sz="2000" dirty="0" smtClean="0"/>
              <a:t>Tumor Size</a:t>
            </a:r>
            <a:endParaRPr lang="en-US" sz="2000" baseline="-25000" dirty="0"/>
          </a:p>
        </p:txBody>
      </p:sp>
      <p:sp>
        <p:nvSpPr>
          <p:cNvPr id="5" name="TextBox 4"/>
          <p:cNvSpPr txBox="1"/>
          <p:nvPr/>
        </p:nvSpPr>
        <p:spPr>
          <a:xfrm>
            <a:off x="381000" y="2306203"/>
            <a:ext cx="580095" cy="400110"/>
          </a:xfrm>
          <a:prstGeom prst="rect">
            <a:avLst/>
          </a:prstGeom>
          <a:noFill/>
        </p:spPr>
        <p:txBody>
          <a:bodyPr wrap="none" rtlCol="0">
            <a:spAutoFit/>
          </a:bodyPr>
          <a:lstStyle/>
          <a:p>
            <a:r>
              <a:rPr lang="en-US" sz="2000" dirty="0" smtClean="0"/>
              <a:t>Age</a:t>
            </a:r>
            <a:endParaRPr lang="en-US" sz="2000" baseline="-25000" dirty="0"/>
          </a:p>
        </p:txBody>
      </p:sp>
      <p:sp>
        <p:nvSpPr>
          <p:cNvPr id="7" name="Content Placeholder 2"/>
          <p:cNvSpPr txBox="1">
            <a:spLocks/>
          </p:cNvSpPr>
          <p:nvPr/>
        </p:nvSpPr>
        <p:spPr>
          <a:xfrm>
            <a:off x="4783073" y="1123950"/>
            <a:ext cx="4038600" cy="2438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en-US" sz="2800" dirty="0" smtClean="0"/>
              <a:t>Clump Thickness</a:t>
            </a:r>
          </a:p>
          <a:p>
            <a:pPr>
              <a:buFontTx/>
              <a:buChar char="-"/>
            </a:pPr>
            <a:r>
              <a:rPr lang="en-US" sz="2800" dirty="0" smtClean="0"/>
              <a:t>Uniformity of Cell Size</a:t>
            </a:r>
          </a:p>
          <a:p>
            <a:pPr>
              <a:buFontTx/>
              <a:buChar char="-"/>
            </a:pPr>
            <a:r>
              <a:rPr lang="en-US" sz="2800" dirty="0" smtClean="0"/>
              <a:t>Uniformity of Cell Shape</a:t>
            </a:r>
          </a:p>
          <a:p>
            <a:pPr marL="0" indent="0">
              <a:buNone/>
            </a:pPr>
            <a:r>
              <a:rPr lang="en-US" sz="2800" dirty="0" smtClean="0"/>
              <a:t>…</a:t>
            </a: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00150"/>
            <a:ext cx="291465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00150"/>
            <a:ext cx="290512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00150"/>
            <a:ext cx="289560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20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26063" y="2774949"/>
            <a:ext cx="6553200" cy="369332"/>
          </a:xfrm>
          <a:prstGeom prst="rect">
            <a:avLst/>
          </a:prstGeom>
        </p:spPr>
        <p:txBody>
          <a:bodyPr wrap="square">
            <a:spAutoFit/>
          </a:bodyPr>
          <a:lstStyle/>
          <a:p>
            <a:r>
              <a:rPr lang="en-US" dirty="0">
                <a:solidFill>
                  <a:prstClr val="black"/>
                </a:solidFill>
              </a:rPr>
              <a:t>a) Treat </a:t>
            </a:r>
            <a:r>
              <a:rPr lang="en-US" dirty="0" smtClean="0">
                <a:solidFill>
                  <a:prstClr val="black"/>
                </a:solidFill>
              </a:rPr>
              <a:t>both as classification problems. </a:t>
            </a:r>
          </a:p>
        </p:txBody>
      </p:sp>
      <p:sp>
        <p:nvSpPr>
          <p:cNvPr id="22" name="Rectangle 21"/>
          <p:cNvSpPr/>
          <p:nvPr/>
        </p:nvSpPr>
        <p:spPr>
          <a:xfrm>
            <a:off x="1126062" y="3232149"/>
            <a:ext cx="7789337" cy="369332"/>
          </a:xfrm>
          <a:prstGeom prst="rect">
            <a:avLst/>
          </a:prstGeom>
        </p:spPr>
        <p:txBody>
          <a:bodyPr wrap="square">
            <a:spAutoFit/>
          </a:bodyPr>
          <a:lstStyle/>
          <a:p>
            <a:r>
              <a:rPr lang="en-US" dirty="0" smtClean="0">
                <a:solidFill>
                  <a:prstClr val="black"/>
                </a:solidFill>
              </a:rPr>
              <a:t>b) </a:t>
            </a:r>
            <a:r>
              <a:rPr lang="en-US" dirty="0">
                <a:solidFill>
                  <a:prstClr val="black"/>
                </a:solidFill>
              </a:rPr>
              <a:t>Treat </a:t>
            </a:r>
            <a:r>
              <a:rPr lang="en-US" dirty="0" smtClean="0">
                <a:solidFill>
                  <a:prstClr val="black"/>
                </a:solidFill>
              </a:rPr>
              <a:t>problem 1 </a:t>
            </a:r>
            <a:r>
              <a:rPr lang="en-US" dirty="0">
                <a:solidFill>
                  <a:prstClr val="black"/>
                </a:solidFill>
              </a:rPr>
              <a:t>a</a:t>
            </a:r>
            <a:r>
              <a:rPr lang="en-US" dirty="0" smtClean="0">
                <a:solidFill>
                  <a:prstClr val="black"/>
                </a:solidFill>
              </a:rPr>
              <a:t>s a classification problem, problem 2 as a regression problem. </a:t>
            </a:r>
          </a:p>
        </p:txBody>
      </p:sp>
      <p:sp>
        <p:nvSpPr>
          <p:cNvPr id="23" name="Rectangle 22"/>
          <p:cNvSpPr/>
          <p:nvPr/>
        </p:nvSpPr>
        <p:spPr>
          <a:xfrm>
            <a:off x="1126063" y="3689349"/>
            <a:ext cx="7620000" cy="646331"/>
          </a:xfrm>
          <a:prstGeom prst="rect">
            <a:avLst/>
          </a:prstGeom>
        </p:spPr>
        <p:txBody>
          <a:bodyPr wrap="square">
            <a:spAutoFit/>
          </a:bodyPr>
          <a:lstStyle/>
          <a:p>
            <a:r>
              <a:rPr lang="en-US" dirty="0" smtClean="0">
                <a:solidFill>
                  <a:prstClr val="black"/>
                </a:solidFill>
              </a:rPr>
              <a:t>c) </a:t>
            </a:r>
            <a:r>
              <a:rPr lang="en-US" dirty="0">
                <a:solidFill>
                  <a:prstClr val="black"/>
                </a:solidFill>
              </a:rPr>
              <a:t>Treat problem 1 as a </a:t>
            </a:r>
            <a:r>
              <a:rPr lang="en-US" dirty="0" smtClean="0">
                <a:solidFill>
                  <a:prstClr val="black"/>
                </a:solidFill>
              </a:rPr>
              <a:t>regression problem, </a:t>
            </a:r>
            <a:r>
              <a:rPr lang="en-US" dirty="0">
                <a:solidFill>
                  <a:prstClr val="black"/>
                </a:solidFill>
              </a:rPr>
              <a:t>problem 2 as a </a:t>
            </a:r>
            <a:r>
              <a:rPr lang="en-US" dirty="0" smtClean="0">
                <a:solidFill>
                  <a:prstClr val="black"/>
                </a:solidFill>
              </a:rPr>
              <a:t>classification problem</a:t>
            </a:r>
            <a:r>
              <a:rPr lang="en-US" dirty="0">
                <a:solidFill>
                  <a:prstClr val="black"/>
                </a:solidFill>
              </a:rPr>
              <a:t>. </a:t>
            </a:r>
          </a:p>
        </p:txBody>
      </p:sp>
      <p:sp>
        <p:nvSpPr>
          <p:cNvPr id="24" name="Rectangle 23"/>
          <p:cNvSpPr/>
          <p:nvPr/>
        </p:nvSpPr>
        <p:spPr>
          <a:xfrm>
            <a:off x="1126063" y="4248150"/>
            <a:ext cx="6553200" cy="369332"/>
          </a:xfrm>
          <a:prstGeom prst="rect">
            <a:avLst/>
          </a:prstGeom>
        </p:spPr>
        <p:txBody>
          <a:bodyPr wrap="square">
            <a:spAutoFit/>
          </a:bodyPr>
          <a:lstStyle/>
          <a:p>
            <a:r>
              <a:rPr lang="en-US" dirty="0" smtClean="0">
                <a:solidFill>
                  <a:prstClr val="black"/>
                </a:solidFill>
              </a:rPr>
              <a:t>d) </a:t>
            </a:r>
            <a:r>
              <a:rPr lang="en-US" dirty="0">
                <a:solidFill>
                  <a:prstClr val="black"/>
                </a:solidFill>
              </a:rPr>
              <a:t>Treat </a:t>
            </a:r>
            <a:r>
              <a:rPr lang="en-US" dirty="0" smtClean="0">
                <a:solidFill>
                  <a:prstClr val="black"/>
                </a:solidFill>
              </a:rPr>
              <a:t>both as regression problems. </a:t>
            </a:r>
          </a:p>
        </p:txBody>
      </p:sp>
      <p:sp>
        <p:nvSpPr>
          <p:cNvPr id="6" name="TextBox 5"/>
          <p:cNvSpPr txBox="1"/>
          <p:nvPr/>
        </p:nvSpPr>
        <p:spPr>
          <a:xfrm>
            <a:off x="380999" y="133350"/>
            <a:ext cx="8365063" cy="2585323"/>
          </a:xfrm>
          <a:prstGeom prst="rect">
            <a:avLst/>
          </a:prstGeom>
          <a:noFill/>
        </p:spPr>
        <p:txBody>
          <a:bodyPr wrap="square" rtlCol="0">
            <a:spAutoFit/>
          </a:bodyPr>
          <a:lstStyle/>
          <a:p>
            <a:r>
              <a:rPr lang="en-US" dirty="0" smtClean="0">
                <a:solidFill>
                  <a:prstClr val="black"/>
                </a:solidFill>
              </a:rPr>
              <a:t>You’re running a company, and you want to develop learning algorithms to address each of two problems.</a:t>
            </a:r>
          </a:p>
          <a:p>
            <a:endParaRPr lang="en-US" dirty="0">
              <a:solidFill>
                <a:prstClr val="black"/>
              </a:solidFill>
            </a:endParaRPr>
          </a:p>
          <a:p>
            <a:r>
              <a:rPr lang="en-US" dirty="0" smtClean="0">
                <a:solidFill>
                  <a:prstClr val="black"/>
                </a:solidFill>
              </a:rPr>
              <a:t>Problem 1: You have a large inventory of identical items.  You want to predict how many of these items will sell over the next 3 months.</a:t>
            </a:r>
          </a:p>
          <a:p>
            <a:r>
              <a:rPr lang="en-US" dirty="0" smtClean="0">
                <a:solidFill>
                  <a:prstClr val="black"/>
                </a:solidFill>
              </a:rPr>
              <a:t>Problem 2: You’d like software to examine individual customer accounts, and for each account decide if it has been hacked/compromised. </a:t>
            </a:r>
          </a:p>
          <a:p>
            <a:endParaRPr lang="en-US" dirty="0" smtClean="0">
              <a:solidFill>
                <a:prstClr val="black"/>
              </a:solidFill>
            </a:endParaRPr>
          </a:p>
          <a:p>
            <a:r>
              <a:rPr lang="en-US" dirty="0" smtClean="0">
                <a:solidFill>
                  <a:prstClr val="black"/>
                </a:solidFill>
              </a:rPr>
              <a:t>Should you treat these as classification or as regression problems? </a:t>
            </a:r>
          </a:p>
        </p:txBody>
      </p:sp>
    </p:spTree>
    <p:extLst>
      <p:ext uri="{BB962C8B-B14F-4D97-AF65-F5344CB8AC3E}">
        <p14:creationId xmlns:p14="http://schemas.microsoft.com/office/powerpoint/2010/main" val="40356063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457200" y="819150"/>
            <a:ext cx="8153400" cy="2895600"/>
          </a:xfrm>
        </p:spPr>
        <p:txBody>
          <a:bodyPr>
            <a:noAutofit/>
          </a:bodyPr>
          <a:lstStyle/>
          <a:p>
            <a:r>
              <a:rPr lang="en-US" sz="4800" dirty="0" smtClean="0">
                <a:solidFill>
                  <a:schemeClr val="accent2"/>
                </a:solidFill>
              </a:rPr>
              <a:t>Introduction </a:t>
            </a:r>
            <a:br>
              <a:rPr lang="en-US" sz="4800" dirty="0" smtClean="0">
                <a:solidFill>
                  <a:schemeClr val="accent2"/>
                </a:solidFill>
              </a:rPr>
            </a:br>
            <a:r>
              <a:rPr lang="en-US" sz="4800" dirty="0" smtClean="0">
                <a:solidFill>
                  <a:schemeClr val="accent2"/>
                </a:solidFill>
              </a:rPr>
              <a:t>to </a:t>
            </a:r>
            <a:br>
              <a:rPr lang="en-US" sz="4800" dirty="0" smtClean="0">
                <a:solidFill>
                  <a:schemeClr val="accent2"/>
                </a:solidFill>
              </a:rPr>
            </a:br>
            <a:r>
              <a:rPr lang="en-US" sz="4800" b="1" dirty="0" smtClean="0">
                <a:solidFill>
                  <a:schemeClr val="accent2"/>
                </a:solidFill>
              </a:rPr>
              <a:t>Un</a:t>
            </a:r>
            <a:r>
              <a:rPr lang="en-US" sz="4800" b="1" dirty="0">
                <a:solidFill>
                  <a:schemeClr val="accent2"/>
                </a:solidFill>
              </a:rPr>
              <a:t>s</a:t>
            </a:r>
            <a:r>
              <a:rPr lang="en-US" sz="4800" b="1" dirty="0" smtClean="0">
                <a:solidFill>
                  <a:schemeClr val="accent2"/>
                </a:solidFill>
              </a:rPr>
              <a:t>upervised Learning</a:t>
            </a:r>
            <a:endParaRPr lang="en-US" sz="4800" b="1" dirty="0">
              <a:solidFill>
                <a:schemeClr val="accent2"/>
              </a:solidFill>
            </a:endParaRPr>
          </a:p>
        </p:txBody>
      </p:sp>
    </p:spTree>
    <p:extLst>
      <p:ext uri="{BB962C8B-B14F-4D97-AF65-F5344CB8AC3E}">
        <p14:creationId xmlns:p14="http://schemas.microsoft.com/office/powerpoint/2010/main" val="7280330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459400" y="4324350"/>
            <a:ext cx="461986" cy="523220"/>
          </a:xfrm>
          <a:prstGeom prst="rect">
            <a:avLst/>
          </a:prstGeom>
          <a:noFill/>
        </p:spPr>
        <p:txBody>
          <a:bodyPr wrap="none" rtlCol="0">
            <a:spAutoFit/>
          </a:bodyPr>
          <a:lstStyle/>
          <a:p>
            <a:r>
              <a:rPr lang="en-US" sz="2800" dirty="0" smtClean="0"/>
              <a:t>x</a:t>
            </a:r>
            <a:r>
              <a:rPr lang="en-US" sz="2800" baseline="-25000" dirty="0" smtClean="0"/>
              <a:t>1</a:t>
            </a:r>
            <a:endParaRPr lang="en-US" sz="2800" baseline="-25000" dirty="0"/>
          </a:p>
        </p:txBody>
      </p:sp>
      <p:sp>
        <p:nvSpPr>
          <p:cNvPr id="38" name="TextBox 37"/>
          <p:cNvSpPr txBox="1"/>
          <p:nvPr/>
        </p:nvSpPr>
        <p:spPr>
          <a:xfrm>
            <a:off x="2057400" y="2153803"/>
            <a:ext cx="461986" cy="523220"/>
          </a:xfrm>
          <a:prstGeom prst="rect">
            <a:avLst/>
          </a:prstGeom>
          <a:noFill/>
        </p:spPr>
        <p:txBody>
          <a:bodyPr wrap="none" rtlCol="0">
            <a:spAutoFit/>
          </a:bodyPr>
          <a:lstStyle/>
          <a:p>
            <a:r>
              <a:rPr lang="en-US" sz="2800" dirty="0" smtClean="0"/>
              <a:t>x</a:t>
            </a:r>
            <a:r>
              <a:rPr lang="en-US" sz="2800" baseline="-25000" dirty="0"/>
              <a:t>2</a:t>
            </a:r>
          </a:p>
        </p:txBody>
      </p:sp>
      <p:sp>
        <p:nvSpPr>
          <p:cNvPr id="116" name="TextBox 115"/>
          <p:cNvSpPr txBox="1"/>
          <p:nvPr/>
        </p:nvSpPr>
        <p:spPr>
          <a:xfrm>
            <a:off x="2895600" y="285750"/>
            <a:ext cx="3548344" cy="584775"/>
          </a:xfrm>
          <a:prstGeom prst="rect">
            <a:avLst/>
          </a:prstGeom>
          <a:noFill/>
        </p:spPr>
        <p:txBody>
          <a:bodyPr wrap="none" rtlCol="0">
            <a:spAutoFit/>
          </a:bodyPr>
          <a:lstStyle/>
          <a:p>
            <a:r>
              <a:rPr lang="en-US" sz="3200" dirty="0" smtClean="0">
                <a:solidFill>
                  <a:schemeClr val="tx1">
                    <a:lumMod val="85000"/>
                    <a:lumOff val="15000"/>
                  </a:schemeClr>
                </a:solidFill>
              </a:rPr>
              <a:t>Supervised Learning</a:t>
            </a:r>
            <a:endParaRPr lang="en-US" sz="3200" dirty="0">
              <a:solidFill>
                <a:schemeClr val="tx1">
                  <a:lumMod val="85000"/>
                  <a:lumOff val="15000"/>
                </a:schemeClr>
              </a:solidFill>
            </a:endParaRPr>
          </a:p>
        </p:txBody>
      </p:sp>
      <p:cxnSp>
        <p:nvCxnSpPr>
          <p:cNvPr id="15" name="Straight Arrow Connector 14"/>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571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36211" y="226443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50511" y="190500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15000" y="194058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2075" y="144780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514600" y="285750"/>
            <a:ext cx="3998787" cy="584775"/>
          </a:xfrm>
          <a:prstGeom prst="rect">
            <a:avLst/>
          </a:prstGeom>
          <a:noFill/>
        </p:spPr>
        <p:txBody>
          <a:bodyPr wrap="none" rtlCol="0">
            <a:spAutoFit/>
          </a:bodyPr>
          <a:lstStyle/>
          <a:p>
            <a:r>
              <a:rPr lang="en-US" sz="3200" dirty="0" smtClean="0">
                <a:solidFill>
                  <a:schemeClr val="tx1">
                    <a:lumMod val="85000"/>
                    <a:lumOff val="15000"/>
                  </a:schemeClr>
                </a:solidFill>
              </a:rPr>
              <a:t>Unsupervised Learning</a:t>
            </a:r>
            <a:endParaRPr lang="en-US" sz="3200" dirty="0">
              <a:solidFill>
                <a:schemeClr val="tx1">
                  <a:lumMod val="85000"/>
                  <a:lumOff val="15000"/>
                </a:schemeClr>
              </a:solidFill>
            </a:endParaRPr>
          </a:p>
        </p:txBody>
      </p:sp>
      <p:sp>
        <p:nvSpPr>
          <p:cNvPr id="20" name="TextBox 19"/>
          <p:cNvSpPr txBox="1"/>
          <p:nvPr/>
        </p:nvSpPr>
        <p:spPr>
          <a:xfrm>
            <a:off x="4459400" y="4324350"/>
            <a:ext cx="461986" cy="523220"/>
          </a:xfrm>
          <a:prstGeom prst="rect">
            <a:avLst/>
          </a:prstGeom>
          <a:noFill/>
        </p:spPr>
        <p:txBody>
          <a:bodyPr wrap="none" rtlCol="0">
            <a:spAutoFit/>
          </a:bodyPr>
          <a:lstStyle/>
          <a:p>
            <a:r>
              <a:rPr lang="en-US" sz="2800" dirty="0" smtClean="0"/>
              <a:t>x</a:t>
            </a:r>
            <a:r>
              <a:rPr lang="en-US" sz="2800" baseline="-25000" dirty="0" smtClean="0"/>
              <a:t>1</a:t>
            </a:r>
            <a:endParaRPr lang="en-US" sz="2800" baseline="-25000" dirty="0"/>
          </a:p>
        </p:txBody>
      </p:sp>
      <p:sp>
        <p:nvSpPr>
          <p:cNvPr id="21" name="TextBox 20"/>
          <p:cNvSpPr txBox="1"/>
          <p:nvPr/>
        </p:nvSpPr>
        <p:spPr>
          <a:xfrm>
            <a:off x="2057400" y="2153803"/>
            <a:ext cx="461986" cy="523220"/>
          </a:xfrm>
          <a:prstGeom prst="rect">
            <a:avLst/>
          </a:prstGeom>
          <a:noFill/>
        </p:spPr>
        <p:txBody>
          <a:bodyPr wrap="none" rtlCol="0">
            <a:spAutoFit/>
          </a:bodyPr>
          <a:lstStyle/>
          <a:p>
            <a:r>
              <a:rPr lang="en-US" sz="2800" dirty="0" smtClean="0"/>
              <a:t>x</a:t>
            </a:r>
            <a:r>
              <a:rPr lang="en-US" sz="2800" baseline="-25000" dirty="0"/>
              <a:t>2</a:t>
            </a:r>
          </a:p>
        </p:txBody>
      </p:sp>
      <p:cxnSp>
        <p:nvCxnSpPr>
          <p:cNvPr id="22" name="Straight Arrow Connector 2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958120" y="1266120"/>
              <a:ext cx="3273840" cy="2518200"/>
            </p14:xfrm>
          </p:contentPart>
        </mc:Choice>
        <mc:Fallback xmlns="">
          <p:pic>
            <p:nvPicPr>
              <p:cNvPr id="2" name="Ink 1"/>
              <p:cNvPicPr/>
              <p:nvPr/>
            </p:nvPicPr>
            <p:blipFill>
              <a:blip r:embed="rId3"/>
              <a:stretch>
                <a:fillRect/>
              </a:stretch>
            </p:blipFill>
            <p:spPr>
              <a:xfrm>
                <a:off x="2948040" y="1257480"/>
                <a:ext cx="3294720" cy="2537280"/>
              </a:xfrm>
              <a:prstGeom prst="rect">
                <a:avLst/>
              </a:prstGeom>
            </p:spPr>
          </p:pic>
        </mc:Fallback>
      </mc:AlternateContent>
    </p:spTree>
    <p:extLst>
      <p:ext uri="{BB962C8B-B14F-4D97-AF65-F5344CB8AC3E}">
        <p14:creationId xmlns:p14="http://schemas.microsoft.com/office/powerpoint/2010/main" val="993278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381000"/>
            <a:ext cx="750570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619540" y="4391025"/>
              <a:ext cx="5239080" cy="4285440"/>
            </p14:xfrm>
          </p:contentPart>
        </mc:Choice>
        <mc:Fallback xmlns="">
          <p:pic>
            <p:nvPicPr>
              <p:cNvPr id="6" name="Ink 5"/>
              <p:cNvPicPr/>
              <p:nvPr/>
            </p:nvPicPr>
            <p:blipFill>
              <a:blip r:embed="rId5"/>
              <a:stretch>
                <a:fillRect/>
              </a:stretch>
            </p:blipFill>
            <p:spPr>
              <a:xfrm>
                <a:off x="-2628540" y="4382385"/>
                <a:ext cx="5258880" cy="4304880"/>
              </a:xfrm>
              <a:prstGeom prst="rect">
                <a:avLst/>
              </a:prstGeom>
            </p:spPr>
          </p:pic>
        </mc:Fallback>
      </mc:AlternateContent>
    </p:spTree>
    <p:extLst>
      <p:ext uri="{BB962C8B-B14F-4D97-AF65-F5344CB8AC3E}">
        <p14:creationId xmlns:p14="http://schemas.microsoft.com/office/powerpoint/2010/main" val="93875392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457200" y="181058"/>
            <a:ext cx="3878880" cy="2300246"/>
            <a:chOff x="457200" y="181058"/>
            <a:chExt cx="7757760" cy="4600492"/>
          </a:xfrm>
        </p:grpSpPr>
        <p:pic>
          <p:nvPicPr>
            <p:cNvPr id="5" name="Picture 1" descr="C:\Users\ang\Desktop\news1.png"/>
            <p:cNvPicPr>
              <a:picLocks noChangeAspect="1" noChangeArrowheads="1"/>
            </p:cNvPicPr>
            <p:nvPr/>
          </p:nvPicPr>
          <p:blipFill>
            <a:blip r:embed="rId3" cstate="print"/>
            <a:srcRect/>
            <a:stretch>
              <a:fillRect/>
            </a:stretch>
          </p:blipFill>
          <p:spPr bwMode="auto">
            <a:xfrm>
              <a:off x="625460" y="181058"/>
              <a:ext cx="7589500" cy="4600492"/>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57200" y="438150"/>
                <a:ext cx="5239080" cy="4285440"/>
              </p14:xfrm>
            </p:contentPart>
          </mc:Choice>
          <mc:Fallback xmlns="">
            <p:pic>
              <p:nvPicPr>
                <p:cNvPr id="6" name="Ink 5"/>
                <p:cNvPicPr/>
                <p:nvPr/>
              </p:nvPicPr>
              <p:blipFill>
                <a:blip r:embed="rId5"/>
                <a:stretch>
                  <a:fillRect/>
                </a:stretch>
              </p:blipFill>
              <p:spPr>
                <a:xfrm>
                  <a:off x="439201" y="420870"/>
                  <a:ext cx="5279397" cy="4325040"/>
                </a:xfrm>
                <a:prstGeom prst="rect">
                  <a:avLst/>
                </a:prstGeom>
              </p:spPr>
            </p:pic>
          </mc:Fallback>
        </mc:AlternateContent>
      </p:grpSp>
      <p:pic>
        <p:nvPicPr>
          <p:cNvPr id="8" name="Picture 1" descr="C:\Users\ang\Desktop\News2.png"/>
          <p:cNvPicPr>
            <a:picLocks noChangeAspect="1" noChangeArrowheads="1"/>
          </p:cNvPicPr>
          <p:nvPr/>
        </p:nvPicPr>
        <p:blipFill>
          <a:blip r:embed="rId6" cstate="print"/>
          <a:srcRect/>
          <a:stretch>
            <a:fillRect/>
          </a:stretch>
        </p:blipFill>
        <p:spPr bwMode="auto">
          <a:xfrm>
            <a:off x="5516880" y="1"/>
            <a:ext cx="3419856" cy="2520887"/>
          </a:xfrm>
          <a:prstGeom prst="rect">
            <a:avLst/>
          </a:prstGeom>
          <a:noFill/>
        </p:spPr>
      </p:pic>
      <p:pic>
        <p:nvPicPr>
          <p:cNvPr id="11" name="Picture 1" descr="C:\Users\ang\Desktop\News4.png"/>
          <p:cNvPicPr>
            <a:picLocks noChangeAspect="1" noChangeArrowheads="1"/>
          </p:cNvPicPr>
          <p:nvPr/>
        </p:nvPicPr>
        <p:blipFill rotWithShape="1">
          <a:blip r:embed="rId7" cstate="print"/>
          <a:srcRect r="36613"/>
          <a:stretch/>
        </p:blipFill>
        <p:spPr bwMode="auto">
          <a:xfrm>
            <a:off x="1524000" y="2503119"/>
            <a:ext cx="2299123" cy="2673668"/>
          </a:xfrm>
          <a:prstGeom prst="rect">
            <a:avLst/>
          </a:prstGeom>
          <a:noFill/>
        </p:spPr>
      </p:pic>
      <p:pic>
        <p:nvPicPr>
          <p:cNvPr id="12" name="Picture 1" descr="C:\Users\ang\Desktop\News3.png"/>
          <p:cNvPicPr>
            <a:picLocks noChangeAspect="1" noChangeArrowheads="1"/>
          </p:cNvPicPr>
          <p:nvPr/>
        </p:nvPicPr>
        <p:blipFill rotWithShape="1">
          <a:blip r:embed="rId8" cstate="print"/>
          <a:srcRect r="50000"/>
          <a:stretch/>
        </p:blipFill>
        <p:spPr bwMode="auto">
          <a:xfrm>
            <a:off x="4876800" y="2481304"/>
            <a:ext cx="1813560" cy="2673668"/>
          </a:xfrm>
          <a:prstGeom prst="rect">
            <a:avLst/>
          </a:prstGeom>
          <a:noFill/>
        </p:spPr>
      </p:pic>
      <p:cxnSp>
        <p:nvCxnSpPr>
          <p:cNvPr id="4" name="Straight Arrow Connector 3"/>
          <p:cNvCxnSpPr/>
          <p:nvPr/>
        </p:nvCxnSpPr>
        <p:spPr>
          <a:xfrm flipV="1">
            <a:off x="2590800" y="1276350"/>
            <a:ext cx="2819400" cy="7620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286000" y="2343150"/>
            <a:ext cx="76200" cy="9906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90800" y="2266950"/>
            <a:ext cx="2133600" cy="6096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011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88"/>
          <p:cNvPicPr>
            <a:picLocks noChangeAspect="1" noChangeArrowheads="1"/>
          </p:cNvPicPr>
          <p:nvPr/>
        </p:nvPicPr>
        <p:blipFill>
          <a:blip r:embed="rId3" cstate="print"/>
          <a:srcRect/>
          <a:stretch>
            <a:fillRect/>
          </a:stretch>
        </p:blipFill>
        <p:spPr bwMode="auto">
          <a:xfrm>
            <a:off x="457200" y="209550"/>
            <a:ext cx="1758950" cy="1757363"/>
          </a:xfrm>
          <a:prstGeom prst="rect">
            <a:avLst/>
          </a:prstGeom>
          <a:noFill/>
          <a:ln w="9525">
            <a:noFill/>
            <a:miter lim="800000"/>
            <a:headEnd/>
            <a:tailEnd/>
          </a:ln>
        </p:spPr>
      </p:pic>
      <p:pic>
        <p:nvPicPr>
          <p:cNvPr id="39940" name="Picture 89"/>
          <p:cNvPicPr>
            <a:picLocks noChangeAspect="1" noChangeArrowheads="1"/>
          </p:cNvPicPr>
          <p:nvPr/>
        </p:nvPicPr>
        <p:blipFill>
          <a:blip r:embed="rId4" cstate="print"/>
          <a:srcRect/>
          <a:stretch>
            <a:fillRect/>
          </a:stretch>
        </p:blipFill>
        <p:spPr bwMode="auto">
          <a:xfrm>
            <a:off x="2338387" y="209550"/>
            <a:ext cx="1758950" cy="1757363"/>
          </a:xfrm>
          <a:prstGeom prst="rect">
            <a:avLst/>
          </a:prstGeom>
          <a:noFill/>
          <a:ln w="9525">
            <a:noFill/>
            <a:miter lim="800000"/>
            <a:headEnd/>
            <a:tailEnd/>
          </a:ln>
        </p:spPr>
      </p:pic>
      <p:sp>
        <p:nvSpPr>
          <p:cNvPr id="39941" name="Text Box 90"/>
          <p:cNvSpPr txBox="1">
            <a:spLocks noChangeArrowheads="1"/>
          </p:cNvSpPr>
          <p:nvPr/>
        </p:nvSpPr>
        <p:spPr bwMode="auto">
          <a:xfrm>
            <a:off x="635000" y="2122361"/>
            <a:ext cx="3187700" cy="369332"/>
          </a:xfrm>
          <a:prstGeom prst="rect">
            <a:avLst/>
          </a:prstGeom>
          <a:noFill/>
          <a:ln w="9525">
            <a:noFill/>
            <a:miter lim="800000"/>
            <a:headEnd/>
            <a:tailEnd/>
          </a:ln>
        </p:spPr>
        <p:txBody>
          <a:bodyPr>
            <a:spAutoFit/>
          </a:bodyPr>
          <a:lstStyle/>
          <a:p>
            <a:pPr algn="ctr"/>
            <a:r>
              <a:rPr lang="en-US" dirty="0"/>
              <a:t>Organize computing clusters</a:t>
            </a:r>
          </a:p>
        </p:txBody>
      </p:sp>
      <p:sp>
        <p:nvSpPr>
          <p:cNvPr id="39942" name="Text Box 91"/>
          <p:cNvSpPr txBox="1">
            <a:spLocks noChangeArrowheads="1"/>
          </p:cNvSpPr>
          <p:nvPr/>
        </p:nvSpPr>
        <p:spPr bwMode="auto">
          <a:xfrm>
            <a:off x="5447314" y="2114550"/>
            <a:ext cx="2687637" cy="369332"/>
          </a:xfrm>
          <a:prstGeom prst="rect">
            <a:avLst/>
          </a:prstGeom>
          <a:noFill/>
          <a:ln w="9525">
            <a:noFill/>
            <a:miter lim="800000"/>
            <a:headEnd/>
            <a:tailEnd/>
          </a:ln>
        </p:spPr>
        <p:txBody>
          <a:bodyPr>
            <a:spAutoFit/>
          </a:bodyPr>
          <a:lstStyle/>
          <a:p>
            <a:pPr algn="ctr"/>
            <a:r>
              <a:rPr lang="en-US" dirty="0"/>
              <a:t>Social network analysis</a:t>
            </a:r>
          </a:p>
        </p:txBody>
      </p:sp>
      <p:grpSp>
        <p:nvGrpSpPr>
          <p:cNvPr id="3" name="Group 118"/>
          <p:cNvGrpSpPr>
            <a:grpSpLocks/>
          </p:cNvGrpSpPr>
          <p:nvPr/>
        </p:nvGrpSpPr>
        <p:grpSpPr bwMode="auto">
          <a:xfrm>
            <a:off x="4840289" y="2600325"/>
            <a:ext cx="3609975" cy="2035968"/>
            <a:chOff x="243" y="2112"/>
            <a:chExt cx="2274" cy="1710"/>
          </a:xfrm>
        </p:grpSpPr>
        <p:pic>
          <p:nvPicPr>
            <p:cNvPr id="40114" name="Picture 92"/>
            <p:cNvPicPr>
              <a:picLocks noChangeAspect="1" noChangeArrowheads="1"/>
            </p:cNvPicPr>
            <p:nvPr/>
          </p:nvPicPr>
          <p:blipFill>
            <a:blip r:embed="rId5" cstate="print"/>
            <a:srcRect/>
            <a:stretch>
              <a:fillRect/>
            </a:stretch>
          </p:blipFill>
          <p:spPr bwMode="auto">
            <a:xfrm>
              <a:off x="243" y="2112"/>
              <a:ext cx="2274" cy="1706"/>
            </a:xfrm>
            <a:prstGeom prst="rect">
              <a:avLst/>
            </a:prstGeom>
            <a:noFill/>
            <a:ln w="9525">
              <a:noFill/>
              <a:miter lim="800000"/>
              <a:headEnd/>
              <a:tailEnd/>
            </a:ln>
          </p:spPr>
        </p:pic>
        <p:sp>
          <p:nvSpPr>
            <p:cNvPr id="40115" name="Rectangle 94"/>
            <p:cNvSpPr>
              <a:spLocks noChangeArrowheads="1"/>
            </p:cNvSpPr>
            <p:nvPr/>
          </p:nvSpPr>
          <p:spPr bwMode="auto">
            <a:xfrm>
              <a:off x="255" y="3732"/>
              <a:ext cx="1775" cy="90"/>
            </a:xfrm>
            <a:prstGeom prst="rect">
              <a:avLst/>
            </a:prstGeom>
            <a:solidFill>
              <a:schemeClr val="bg1">
                <a:alpha val="50195"/>
              </a:schemeClr>
            </a:solidFill>
            <a:ln w="9525">
              <a:noFill/>
              <a:miter lim="800000"/>
              <a:headEnd/>
              <a:tailEnd/>
            </a:ln>
          </p:spPr>
          <p:txBody>
            <a:bodyPr wrap="none" lIns="0" tIns="0" rIns="0" bIns="0">
              <a:spAutoFit/>
            </a:bodyPr>
            <a:lstStyle/>
            <a:p>
              <a:r>
                <a:rPr lang="en-US" sz="700" dirty="0"/>
                <a:t>Image credit: NASA/JPL-Caltech/E. </a:t>
              </a:r>
              <a:r>
                <a:rPr lang="en-US" sz="700" dirty="0" err="1"/>
                <a:t>Churchwell</a:t>
              </a:r>
              <a:r>
                <a:rPr lang="en-US" sz="700" dirty="0"/>
                <a:t> (Univ. of Wisconsin, Madison) </a:t>
              </a:r>
            </a:p>
          </p:txBody>
        </p:sp>
      </p:grpSp>
      <p:sp>
        <p:nvSpPr>
          <p:cNvPr id="39944" name="Text Box 95"/>
          <p:cNvSpPr txBox="1">
            <a:spLocks noChangeArrowheads="1"/>
          </p:cNvSpPr>
          <p:nvPr/>
        </p:nvSpPr>
        <p:spPr bwMode="auto">
          <a:xfrm>
            <a:off x="5205413" y="4674394"/>
            <a:ext cx="3187700" cy="369332"/>
          </a:xfrm>
          <a:prstGeom prst="rect">
            <a:avLst/>
          </a:prstGeom>
          <a:noFill/>
          <a:ln w="9525">
            <a:noFill/>
            <a:miter lim="800000"/>
            <a:headEnd/>
            <a:tailEnd/>
          </a:ln>
        </p:spPr>
        <p:txBody>
          <a:bodyPr>
            <a:spAutoFit/>
          </a:bodyPr>
          <a:lstStyle/>
          <a:p>
            <a:pPr algn="ctr"/>
            <a:r>
              <a:rPr lang="en-US" dirty="0"/>
              <a:t>Astronomical data analysis</a:t>
            </a:r>
          </a:p>
        </p:txBody>
      </p:sp>
      <p:sp>
        <p:nvSpPr>
          <p:cNvPr id="39966" name="Text Box 280"/>
          <p:cNvSpPr txBox="1">
            <a:spLocks noChangeArrowheads="1"/>
          </p:cNvSpPr>
          <p:nvPr/>
        </p:nvSpPr>
        <p:spPr bwMode="auto">
          <a:xfrm>
            <a:off x="908796" y="4645819"/>
            <a:ext cx="2687638" cy="369332"/>
          </a:xfrm>
          <a:prstGeom prst="rect">
            <a:avLst/>
          </a:prstGeom>
          <a:noFill/>
          <a:ln w="9525">
            <a:noFill/>
            <a:miter lim="800000"/>
            <a:headEnd/>
            <a:tailEnd/>
          </a:ln>
        </p:spPr>
        <p:txBody>
          <a:bodyPr>
            <a:spAutoFit/>
          </a:bodyPr>
          <a:lstStyle/>
          <a:p>
            <a:pPr algn="ctr"/>
            <a:r>
              <a:rPr lang="en-US" dirty="0"/>
              <a:t>Market segmentation</a:t>
            </a:r>
          </a:p>
        </p:txBody>
      </p:sp>
      <p:grpSp>
        <p:nvGrpSpPr>
          <p:cNvPr id="29" name="Group 28"/>
          <p:cNvGrpSpPr/>
          <p:nvPr/>
        </p:nvGrpSpPr>
        <p:grpSpPr>
          <a:xfrm>
            <a:off x="457200" y="2114550"/>
            <a:ext cx="3722778" cy="3661371"/>
            <a:chOff x="330111" y="1807705"/>
            <a:chExt cx="4016551" cy="3950298"/>
          </a:xfrm>
        </p:grpSpPr>
        <p:graphicFrame>
          <p:nvGraphicFramePr>
            <p:cNvPr id="28" name="Chart 27"/>
            <p:cNvGraphicFramePr/>
            <p:nvPr>
              <p:extLst>
                <p:ext uri="{D42A27DB-BD31-4B8C-83A1-F6EECF244321}">
                  <p14:modId xmlns:p14="http://schemas.microsoft.com/office/powerpoint/2010/main" val="3813340765"/>
                </p:ext>
              </p:extLst>
            </p:nvPr>
          </p:nvGraphicFramePr>
          <p:xfrm>
            <a:off x="330111" y="1807705"/>
            <a:ext cx="4016551" cy="3950298"/>
          </p:xfrm>
          <a:graphic>
            <a:graphicData uri="http://schemas.openxmlformats.org/drawingml/2006/chart">
              <c:chart xmlns:c="http://schemas.openxmlformats.org/drawingml/2006/chart" xmlns:r="http://schemas.openxmlformats.org/officeDocument/2006/relationships" r:id="rId6"/>
            </a:graphicData>
          </a:graphic>
        </p:graphicFrame>
        <p:pic>
          <p:nvPicPr>
            <p:cNvPr id="2050"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7"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03226" y="258470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8"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33239" y="329802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0"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971800" y="314921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54497" y="314921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951534" y="33337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87281" y="32358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078909" y="3562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47800" y="3505077"/>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76400" y="23431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8"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43000"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9"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90026" y="263460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092296" y="260032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569526" y="346697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7" name="Group 296"/>
          <p:cNvGrpSpPr/>
          <p:nvPr/>
        </p:nvGrpSpPr>
        <p:grpSpPr>
          <a:xfrm>
            <a:off x="4648200" y="-19050"/>
            <a:ext cx="3973513" cy="2277382"/>
            <a:chOff x="4648200" y="-19050"/>
            <a:chExt cx="3973513" cy="2277382"/>
          </a:xfrm>
        </p:grpSpPr>
        <p:pic>
          <p:nvPicPr>
            <p:cNvPr id="274"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7"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8"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9"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1"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2"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058196" y="3619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3"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4"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Arrow Connector 30"/>
            <p:cNvCxnSpPr>
              <a:endCxn id="274" idx="2"/>
            </p:cNvCxnSpPr>
            <p:nvPr/>
          </p:nvCxnSpPr>
          <p:spPr>
            <a:xfrm flipV="1">
              <a:off x="4965700" y="713774"/>
              <a:ext cx="184320" cy="28963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endCxn id="274" idx="2"/>
            </p:cNvCxnSpPr>
            <p:nvPr/>
          </p:nvCxnSpPr>
          <p:spPr>
            <a:xfrm flipH="1" flipV="1">
              <a:off x="5150020" y="713774"/>
              <a:ext cx="184320" cy="331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76" idx="1"/>
            </p:cNvCxnSpPr>
            <p:nvPr/>
          </p:nvCxnSpPr>
          <p:spPr>
            <a:xfrm flipH="1" flipV="1">
              <a:off x="5675914" y="1297934"/>
              <a:ext cx="267971" cy="15024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11"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2" name="Straight Arrow Connector 311"/>
            <p:cNvCxnSpPr>
              <a:stCxn id="280" idx="1"/>
              <a:endCxn id="275" idx="2"/>
            </p:cNvCxnSpPr>
            <p:nvPr/>
          </p:nvCxnSpPr>
          <p:spPr>
            <a:xfrm flipH="1" flipV="1">
              <a:off x="6234578" y="665406"/>
              <a:ext cx="270658" cy="338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311" idx="3"/>
              <a:endCxn id="276" idx="2"/>
            </p:cNvCxnSpPr>
            <p:nvPr/>
          </p:nvCxnSpPr>
          <p:spPr>
            <a:xfrm flipV="1">
              <a:off x="5778840" y="1742700"/>
              <a:ext cx="349365" cy="22111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285" idx="1"/>
              <a:endCxn id="276" idx="3"/>
            </p:cNvCxnSpPr>
            <p:nvPr/>
          </p:nvCxnSpPr>
          <p:spPr>
            <a:xfrm flipH="1" flipV="1">
              <a:off x="6312525" y="1448179"/>
              <a:ext cx="302673" cy="36183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a:stCxn id="311" idx="3"/>
              <a:endCxn id="285" idx="1"/>
            </p:cNvCxnSpPr>
            <p:nvPr/>
          </p:nvCxnSpPr>
          <p:spPr>
            <a:xfrm flipV="1">
              <a:off x="5778840" y="1810016"/>
              <a:ext cx="836358" cy="1537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stCxn id="285" idx="3"/>
              <a:endCxn id="286" idx="1"/>
            </p:cNvCxnSpPr>
            <p:nvPr/>
          </p:nvCxnSpPr>
          <p:spPr>
            <a:xfrm flipV="1">
              <a:off x="6983838" y="1582811"/>
              <a:ext cx="234018" cy="2272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86" idx="1"/>
              <a:endCxn id="276" idx="3"/>
            </p:cNvCxnSpPr>
            <p:nvPr/>
          </p:nvCxnSpPr>
          <p:spPr>
            <a:xfrm flipH="1" flipV="1">
              <a:off x="6312525" y="1448179"/>
              <a:ext cx="905331" cy="13463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a:stCxn id="279" idx="1"/>
              <a:endCxn id="275" idx="3"/>
            </p:cNvCxnSpPr>
            <p:nvPr/>
          </p:nvCxnSpPr>
          <p:spPr>
            <a:xfrm flipH="1">
              <a:off x="6418898" y="275471"/>
              <a:ext cx="210502" cy="954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p:nvPr/>
          </p:nvCxnSpPr>
          <p:spPr>
            <a:xfrm flipH="1">
              <a:off x="4965700" y="1003413"/>
              <a:ext cx="36864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stCxn id="279" idx="3"/>
              <a:endCxn id="281" idx="1"/>
            </p:cNvCxnSpPr>
            <p:nvPr/>
          </p:nvCxnSpPr>
          <p:spPr>
            <a:xfrm>
              <a:off x="6998040" y="275471"/>
              <a:ext cx="526372" cy="6330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281" idx="3"/>
              <a:endCxn id="283" idx="1"/>
            </p:cNvCxnSpPr>
            <p:nvPr/>
          </p:nvCxnSpPr>
          <p:spPr>
            <a:xfrm>
              <a:off x="7893052" y="338773"/>
              <a:ext cx="360021" cy="75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a:stCxn id="284" idx="3"/>
              <a:endCxn id="283" idx="2"/>
            </p:cNvCxnSpPr>
            <p:nvPr/>
          </p:nvCxnSpPr>
          <p:spPr>
            <a:xfrm flipV="1">
              <a:off x="8340363" y="708892"/>
              <a:ext cx="97030" cy="28969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a:stCxn id="281" idx="2"/>
              <a:endCxn id="284" idx="1"/>
            </p:cNvCxnSpPr>
            <p:nvPr/>
          </p:nvCxnSpPr>
          <p:spPr>
            <a:xfrm>
              <a:off x="7708732" y="633294"/>
              <a:ext cx="262991" cy="36529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81" idx="2"/>
              <a:endCxn id="282" idx="3"/>
            </p:cNvCxnSpPr>
            <p:nvPr/>
          </p:nvCxnSpPr>
          <p:spPr>
            <a:xfrm flipH="1">
              <a:off x="7426836" y="633294"/>
              <a:ext cx="281896" cy="231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a:stCxn id="280" idx="3"/>
              <a:endCxn id="286" idx="1"/>
            </p:cNvCxnSpPr>
            <p:nvPr/>
          </p:nvCxnSpPr>
          <p:spPr>
            <a:xfrm>
              <a:off x="6873876" y="1003413"/>
              <a:ext cx="343980" cy="5793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282" idx="1"/>
              <a:endCxn id="279" idx="3"/>
            </p:cNvCxnSpPr>
            <p:nvPr/>
          </p:nvCxnSpPr>
          <p:spPr>
            <a:xfrm flipH="1" flipV="1">
              <a:off x="6998040" y="275471"/>
              <a:ext cx="60156"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8" name="Straight Arrow Connector 367"/>
            <p:cNvCxnSpPr>
              <a:stCxn id="279" idx="2"/>
              <a:endCxn id="280" idx="3"/>
            </p:cNvCxnSpPr>
            <p:nvPr/>
          </p:nvCxnSpPr>
          <p:spPr>
            <a:xfrm>
              <a:off x="6813720" y="569992"/>
              <a:ext cx="60156" cy="4334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280" idx="3"/>
            <a:endCxn id="284" idx="1"/>
          </p:cNvCxnSpPr>
          <p:nvPr/>
        </p:nvCxnSpPr>
        <p:spPr>
          <a:xfrm flipV="1">
            <a:off x="6873876" y="998591"/>
            <a:ext cx="1097847" cy="482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86" idx="3"/>
            <a:endCxn id="284" idx="1"/>
          </p:cNvCxnSpPr>
          <p:nvPr/>
        </p:nvCxnSpPr>
        <p:spPr>
          <a:xfrm flipV="1">
            <a:off x="7586496" y="998591"/>
            <a:ext cx="385227" cy="58422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74" idx="3"/>
            <a:endCxn id="275" idx="1"/>
          </p:cNvCxnSpPr>
          <p:nvPr/>
        </p:nvCxnSpPr>
        <p:spPr>
          <a:xfrm flipV="1">
            <a:off x="5334340" y="370885"/>
            <a:ext cx="715918" cy="4836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740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23850" y="57150"/>
            <a:ext cx="8382000" cy="8953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chemeClr val="accent2"/>
                </a:solidFill>
              </a:rPr>
              <a:t>So What Is Machine Learning?</a:t>
            </a:r>
          </a:p>
        </p:txBody>
      </p:sp>
      <p:sp>
        <p:nvSpPr>
          <p:cNvPr id="7" name="Text Box 3"/>
          <p:cNvSpPr txBox="1">
            <a:spLocks noChangeArrowheads="1"/>
          </p:cNvSpPr>
          <p:nvPr/>
        </p:nvSpPr>
        <p:spPr bwMode="auto">
          <a:xfrm>
            <a:off x="152400" y="742950"/>
            <a:ext cx="8382000" cy="3046988"/>
          </a:xfrm>
          <a:prstGeom prst="rect">
            <a:avLst/>
          </a:prstGeom>
          <a:noFill/>
          <a:ln w="9525">
            <a:noFill/>
            <a:miter lim="800000"/>
            <a:headEnd/>
            <a:tailEnd/>
          </a:ln>
        </p:spPr>
        <p:txBody>
          <a:bodyPr wrap="square">
            <a:spAutoFit/>
          </a:bodyPr>
          <a:lstStyle/>
          <a:p>
            <a:pPr rtl="0" fontAlgn="base">
              <a:spcBef>
                <a:spcPct val="0"/>
              </a:spcBef>
              <a:spcAft>
                <a:spcPct val="0"/>
              </a:spcAft>
            </a:pPr>
            <a:endParaRPr lang="en-US" sz="2400" kern="1200" dirty="0" smtClean="0">
              <a:latin typeface="+mn-lt"/>
              <a:ea typeface="+mn-ea"/>
              <a:cs typeface="Arial" pitchFamily="34" charset="0"/>
            </a:endParaRPr>
          </a:p>
          <a:p>
            <a:pPr marL="342900" indent="-342900" fontAlgn="base">
              <a:spcBef>
                <a:spcPct val="0"/>
              </a:spcBef>
              <a:spcAft>
                <a:spcPct val="0"/>
              </a:spcAft>
              <a:buFont typeface="Wingdings" pitchFamily="2" charset="2"/>
              <a:buChar char="Ø"/>
            </a:pPr>
            <a:r>
              <a:rPr lang="en-US" sz="2400" dirty="0">
                <a:cs typeface="Arial" pitchFamily="34" charset="0"/>
              </a:rPr>
              <a:t>Automating </a:t>
            </a:r>
            <a:r>
              <a:rPr lang="en-US" sz="2400" dirty="0" smtClean="0">
                <a:cs typeface="Arial" pitchFamily="34" charset="0"/>
              </a:rPr>
              <a:t>automation</a:t>
            </a:r>
          </a:p>
          <a:p>
            <a:pPr marL="342900" indent="-342900" fontAlgn="base">
              <a:spcBef>
                <a:spcPct val="0"/>
              </a:spcBef>
              <a:spcAft>
                <a:spcPct val="0"/>
              </a:spcAft>
              <a:buFont typeface="Wingdings" pitchFamily="2" charset="2"/>
              <a:buChar char="Ø"/>
            </a:pPr>
            <a:endParaRPr lang="en-US" sz="2400" dirty="0">
              <a:cs typeface="Arial" pitchFamily="34" charset="0"/>
            </a:endParaRPr>
          </a:p>
          <a:p>
            <a:pPr marL="342900" indent="-342900" fontAlgn="base">
              <a:spcBef>
                <a:spcPct val="0"/>
              </a:spcBef>
              <a:spcAft>
                <a:spcPct val="0"/>
              </a:spcAft>
              <a:buFont typeface="Wingdings" pitchFamily="2" charset="2"/>
              <a:buChar char="Ø"/>
            </a:pPr>
            <a:r>
              <a:rPr lang="en-US" sz="2400" dirty="0" smtClean="0">
                <a:cs typeface="Arial" pitchFamily="34" charset="0"/>
              </a:rPr>
              <a:t>Getting </a:t>
            </a:r>
            <a:r>
              <a:rPr lang="en-US" sz="2400" dirty="0">
                <a:cs typeface="Arial" pitchFamily="34" charset="0"/>
              </a:rPr>
              <a:t>computers to program </a:t>
            </a:r>
            <a:r>
              <a:rPr lang="en-US" sz="2400" dirty="0" smtClean="0">
                <a:cs typeface="Arial" pitchFamily="34" charset="0"/>
              </a:rPr>
              <a:t>themselves</a:t>
            </a:r>
          </a:p>
          <a:p>
            <a:pPr marL="342900" indent="-342900" fontAlgn="base">
              <a:spcBef>
                <a:spcPct val="0"/>
              </a:spcBef>
              <a:spcAft>
                <a:spcPct val="0"/>
              </a:spcAft>
              <a:buFont typeface="Wingdings" pitchFamily="2" charset="2"/>
              <a:buChar char="Ø"/>
            </a:pPr>
            <a:endParaRPr lang="en-US" sz="2400" dirty="0">
              <a:cs typeface="Arial" pitchFamily="34" charset="0"/>
            </a:endParaRPr>
          </a:p>
          <a:p>
            <a:pPr marL="342900" indent="-342900" fontAlgn="base">
              <a:spcBef>
                <a:spcPct val="0"/>
              </a:spcBef>
              <a:spcAft>
                <a:spcPct val="0"/>
              </a:spcAft>
              <a:buFont typeface="Wingdings" pitchFamily="2" charset="2"/>
              <a:buChar char="Ø"/>
            </a:pPr>
            <a:r>
              <a:rPr lang="en-US" sz="2400" dirty="0" smtClean="0">
                <a:cs typeface="Arial" pitchFamily="34" charset="0"/>
              </a:rPr>
              <a:t>Let </a:t>
            </a:r>
            <a:r>
              <a:rPr lang="en-US" sz="2400" dirty="0">
                <a:cs typeface="Arial" pitchFamily="34" charset="0"/>
              </a:rPr>
              <a:t>the </a:t>
            </a:r>
            <a:r>
              <a:rPr lang="en-US" sz="2400" b="1" dirty="0">
                <a:cs typeface="Arial" pitchFamily="34" charset="0"/>
              </a:rPr>
              <a:t>data</a:t>
            </a:r>
            <a:r>
              <a:rPr lang="en-US" sz="2400" dirty="0">
                <a:cs typeface="Arial" pitchFamily="34" charset="0"/>
              </a:rPr>
              <a:t> do the </a:t>
            </a:r>
            <a:r>
              <a:rPr lang="en-US" sz="2400" dirty="0" smtClean="0">
                <a:cs typeface="Arial" pitchFamily="34" charset="0"/>
              </a:rPr>
              <a:t>work!</a:t>
            </a:r>
            <a:endParaRPr lang="en-US" sz="2400" dirty="0">
              <a:cs typeface="Arial" pitchFamily="34" charset="0"/>
            </a:endParaRPr>
          </a:p>
          <a:p>
            <a:pPr rtl="0" fontAlgn="base">
              <a:spcBef>
                <a:spcPct val="0"/>
              </a:spcBef>
              <a:spcAft>
                <a:spcPct val="0"/>
              </a:spcAft>
            </a:pPr>
            <a:endParaRPr lang="en-US" sz="2400" kern="1200" dirty="0" smtClean="0">
              <a:latin typeface="+mn-lt"/>
              <a:ea typeface="+mn-ea"/>
              <a:cs typeface="Arial" pitchFamily="34" charset="0"/>
            </a:endParaRPr>
          </a:p>
          <a:p>
            <a:pPr rtl="0" fontAlgn="base">
              <a:spcBef>
                <a:spcPct val="0"/>
              </a:spcBef>
              <a:spcAft>
                <a:spcPct val="0"/>
              </a:spcAft>
            </a:pPr>
            <a:endParaRPr lang="en-US" sz="2400" kern="1200" dirty="0">
              <a:latin typeface="+mn-lt"/>
              <a:ea typeface="+mn-ea"/>
              <a:cs typeface="Arial" pitchFamily="34" charset="0"/>
            </a:endParaRPr>
          </a:p>
        </p:txBody>
      </p:sp>
    </p:spTree>
    <p:extLst>
      <p:ext uri="{BB962C8B-B14F-4D97-AF65-F5344CB8AC3E}">
        <p14:creationId xmlns:p14="http://schemas.microsoft.com/office/powerpoint/2010/main" val="264250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23850" y="666750"/>
            <a:ext cx="8229600" cy="914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400" dirty="0" smtClean="0">
                <a:solidFill>
                  <a:prstClr val="black"/>
                </a:solidFill>
              </a:rPr>
              <a:t>Of the following examples, which would you address using an </a:t>
            </a:r>
            <a:r>
              <a:rPr lang="en-US" sz="2400" u="sng" dirty="0" smtClean="0">
                <a:solidFill>
                  <a:prstClr val="black"/>
                </a:solidFill>
              </a:rPr>
              <a:t>unsupervised</a:t>
            </a:r>
            <a:r>
              <a:rPr lang="en-US" sz="2400" dirty="0" smtClean="0">
                <a:solidFill>
                  <a:prstClr val="black"/>
                </a:solidFill>
              </a:rPr>
              <a:t> learning algorithm?  (Check all that apply.) </a:t>
            </a:r>
          </a:p>
          <a:p>
            <a:pPr>
              <a:buFont typeface="Arial" pitchFamily="34" charset="0"/>
              <a:buNone/>
            </a:pPr>
            <a:endParaRPr lang="en-US" sz="2400" dirty="0">
              <a:solidFill>
                <a:prstClr val="black"/>
              </a:solidFill>
            </a:endParaRPr>
          </a:p>
        </p:txBody>
      </p:sp>
      <p:sp>
        <p:nvSpPr>
          <p:cNvPr id="3" name="Rectangle 2"/>
          <p:cNvSpPr/>
          <p:nvPr/>
        </p:nvSpPr>
        <p:spPr>
          <a:xfrm>
            <a:off x="1323974" y="3028950"/>
            <a:ext cx="7515225" cy="707886"/>
          </a:xfrm>
          <a:prstGeom prst="rect">
            <a:avLst/>
          </a:prstGeom>
        </p:spPr>
        <p:txBody>
          <a:bodyPr wrap="square">
            <a:spAutoFit/>
          </a:bodyPr>
          <a:lstStyle/>
          <a:p>
            <a:pPr>
              <a:buFont typeface="Arial" pitchFamily="34" charset="0"/>
              <a:buNone/>
            </a:pPr>
            <a:r>
              <a:rPr lang="en-US" sz="2000" dirty="0">
                <a:solidFill>
                  <a:prstClr val="black"/>
                </a:solidFill>
              </a:rPr>
              <a:t>Given </a:t>
            </a:r>
            <a:r>
              <a:rPr lang="en-US" sz="2000" dirty="0" smtClean="0">
                <a:solidFill>
                  <a:prstClr val="black"/>
                </a:solidFill>
              </a:rPr>
              <a:t>a database </a:t>
            </a:r>
            <a:r>
              <a:rPr lang="en-US" sz="2000" dirty="0">
                <a:solidFill>
                  <a:prstClr val="black"/>
                </a:solidFill>
              </a:rPr>
              <a:t>of customer data, automatically </a:t>
            </a:r>
            <a:r>
              <a:rPr lang="en-US" sz="2000" dirty="0" smtClean="0">
                <a:solidFill>
                  <a:prstClr val="black"/>
                </a:solidFill>
              </a:rPr>
              <a:t>discover market </a:t>
            </a:r>
            <a:r>
              <a:rPr lang="en-US" sz="2000" dirty="0">
                <a:solidFill>
                  <a:prstClr val="black"/>
                </a:solidFill>
              </a:rPr>
              <a:t>segments and group customers into different market segments. </a:t>
            </a:r>
          </a:p>
        </p:txBody>
      </p:sp>
      <p:sp>
        <p:nvSpPr>
          <p:cNvPr id="4" name="Rectangle 3"/>
          <p:cNvSpPr/>
          <p:nvPr/>
        </p:nvSpPr>
        <p:spPr>
          <a:xfrm>
            <a:off x="1323975" y="1809750"/>
            <a:ext cx="6781800" cy="400110"/>
          </a:xfrm>
          <a:prstGeom prst="rect">
            <a:avLst/>
          </a:prstGeom>
        </p:spPr>
        <p:txBody>
          <a:bodyPr wrap="square">
            <a:spAutoFit/>
          </a:bodyPr>
          <a:lstStyle/>
          <a:p>
            <a:r>
              <a:rPr lang="en-US" sz="2000" dirty="0">
                <a:solidFill>
                  <a:prstClr val="black"/>
                </a:solidFill>
              </a:rPr>
              <a:t>Given email labeled as spam/not spam, learn a spam filter.</a:t>
            </a:r>
          </a:p>
        </p:txBody>
      </p:sp>
      <p:sp>
        <p:nvSpPr>
          <p:cNvPr id="5" name="Rectangle 4"/>
          <p:cNvSpPr/>
          <p:nvPr/>
        </p:nvSpPr>
        <p:spPr>
          <a:xfrm>
            <a:off x="1323975" y="2324100"/>
            <a:ext cx="6934200" cy="707886"/>
          </a:xfrm>
          <a:prstGeom prst="rect">
            <a:avLst/>
          </a:prstGeom>
        </p:spPr>
        <p:txBody>
          <a:bodyPr wrap="square">
            <a:spAutoFit/>
          </a:bodyPr>
          <a:lstStyle/>
          <a:p>
            <a:pPr>
              <a:buFont typeface="Arial" pitchFamily="34" charset="0"/>
              <a:buNone/>
            </a:pPr>
            <a:r>
              <a:rPr lang="en-US" sz="2000" dirty="0">
                <a:solidFill>
                  <a:prstClr val="black"/>
                </a:solidFill>
              </a:rPr>
              <a:t>Given a set of news articles found on the web, group them into set of articles about the same story. </a:t>
            </a:r>
          </a:p>
        </p:txBody>
      </p:sp>
      <p:sp>
        <p:nvSpPr>
          <p:cNvPr id="6" name="Rectangle 5"/>
          <p:cNvSpPr/>
          <p:nvPr/>
        </p:nvSpPr>
        <p:spPr>
          <a:xfrm>
            <a:off x="1323975" y="3732431"/>
            <a:ext cx="7162800" cy="707886"/>
          </a:xfrm>
          <a:prstGeom prst="rect">
            <a:avLst/>
          </a:prstGeom>
        </p:spPr>
        <p:txBody>
          <a:bodyPr wrap="square">
            <a:spAutoFit/>
          </a:bodyPr>
          <a:lstStyle/>
          <a:p>
            <a:pPr>
              <a:buFont typeface="Arial" pitchFamily="34" charset="0"/>
              <a:buNone/>
            </a:pPr>
            <a:r>
              <a:rPr lang="en-US" sz="2000" dirty="0">
                <a:solidFill>
                  <a:prstClr val="black"/>
                </a:solidFill>
              </a:rPr>
              <a:t>Given a dataset of patients diagnosed as either having diabetes or not, learn to classify new patients as having diabetes or not. </a:t>
            </a:r>
          </a:p>
        </p:txBody>
      </p:sp>
    </p:spTree>
    <p:extLst>
      <p:ext uri="{BB962C8B-B14F-4D97-AF65-F5344CB8AC3E}">
        <p14:creationId xmlns:p14="http://schemas.microsoft.com/office/powerpoint/2010/main" val="32531056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8288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t>
            </a:r>
            <a:r>
              <a:rPr lang="en-US" dirty="0">
                <a:solidFill>
                  <a:schemeClr val="tx1">
                    <a:lumMod val="75000"/>
                    <a:lumOff val="25000"/>
                  </a:schemeClr>
                </a:solidFill>
              </a:rPr>
              <a:t>r</a:t>
            </a:r>
            <a:r>
              <a:rPr lang="en-US" dirty="0" smtClean="0">
                <a:solidFill>
                  <a:schemeClr val="tx1">
                    <a:lumMod val="75000"/>
                    <a:lumOff val="25000"/>
                  </a:schemeClr>
                </a:solidFill>
              </a:rPr>
              <a:t>egression with </a:t>
            </a:r>
            <a:r>
              <a:rPr lang="en-US" dirty="0">
                <a:solidFill>
                  <a:schemeClr val="tx1">
                    <a:lumMod val="75000"/>
                    <a:lumOff val="25000"/>
                  </a:schemeClr>
                </a:solidFill>
              </a:rPr>
              <a:t>o</a:t>
            </a:r>
            <a:r>
              <a:rPr lang="en-US" dirty="0" smtClean="0">
                <a:solidFill>
                  <a:schemeClr val="tx1">
                    <a:lumMod val="75000"/>
                    <a:lumOff val="25000"/>
                  </a:schemeClr>
                </a:solidFill>
              </a:rPr>
              <a:t>ne variable</a:t>
            </a:r>
            <a:endParaRPr lang="en-US" dirty="0">
              <a:solidFill>
                <a:schemeClr val="tx1">
                  <a:lumMod val="75000"/>
                  <a:lumOff val="25000"/>
                </a:schemeClr>
              </a:solidFill>
            </a:endParaRPr>
          </a:p>
        </p:txBody>
      </p:sp>
      <p:cxnSp>
        <p:nvCxnSpPr>
          <p:cNvPr id="6" name="Straight Connector 5"/>
          <p:cNvCxnSpPr/>
          <p:nvPr/>
        </p:nvCxnSpPr>
        <p:spPr>
          <a:xfrm>
            <a:off x="2057400" y="2114550"/>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1828800" y="2241561"/>
            <a:ext cx="6819900" cy="1625589"/>
          </a:xfrm>
        </p:spPr>
        <p:txBody>
          <a:bodyPr>
            <a:noAutofit/>
          </a:bodyPr>
          <a:lstStyle/>
          <a:p>
            <a:pPr algn="l"/>
            <a:r>
              <a:rPr lang="en-US" sz="5400" b="1" dirty="0" smtClean="0">
                <a:solidFill>
                  <a:schemeClr val="accent2"/>
                </a:solidFill>
              </a:rPr>
              <a:t>Model representation</a:t>
            </a:r>
            <a:endParaRPr lang="en-US" sz="5400" b="1" dirty="0">
              <a:solidFill>
                <a:schemeClr val="accent2"/>
              </a:solidFill>
            </a:endParaRPr>
          </a:p>
        </p:txBody>
      </p:sp>
      <p:sp>
        <p:nvSpPr>
          <p:cNvPr id="3" name="Rectangle 2"/>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58101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2886120269"/>
              </p:ext>
            </p:extLst>
          </p:nvPr>
        </p:nvGraphicFramePr>
        <p:xfrm>
          <a:off x="3267052" y="133350"/>
          <a:ext cx="531876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1264464366"/>
              </p:ext>
            </p:extLst>
          </p:nvPr>
        </p:nvGraphicFramePr>
        <p:xfrm>
          <a:off x="3267052" y="133350"/>
          <a:ext cx="531876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453422" y="209550"/>
            <a:ext cx="2351926" cy="523220"/>
          </a:xfrm>
          <a:prstGeom prst="rect">
            <a:avLst/>
          </a:prstGeom>
          <a:noFill/>
        </p:spPr>
        <p:txBody>
          <a:bodyPr wrap="none" rtlCol="0">
            <a:spAutoFit/>
          </a:bodyPr>
          <a:lstStyle/>
          <a:p>
            <a:pPr algn="ctr"/>
            <a:r>
              <a:rPr lang="en-US" sz="2800" b="1" dirty="0" smtClean="0"/>
              <a:t>Housing Prices</a:t>
            </a:r>
          </a:p>
        </p:txBody>
      </p:sp>
      <p:sp>
        <p:nvSpPr>
          <p:cNvPr id="9" name="TextBox 8"/>
          <p:cNvSpPr txBox="1"/>
          <p:nvPr/>
        </p:nvSpPr>
        <p:spPr>
          <a:xfrm>
            <a:off x="1828800" y="1371421"/>
            <a:ext cx="1575412" cy="1200329"/>
          </a:xfrm>
          <a:prstGeom prst="rect">
            <a:avLst/>
          </a:prstGeom>
          <a:noFill/>
        </p:spPr>
        <p:txBody>
          <a:bodyPr wrap="square" rtlCol="0">
            <a:spAutoFit/>
          </a:bodyPr>
          <a:lstStyle/>
          <a:p>
            <a:pPr algn="ctr"/>
            <a:r>
              <a:rPr lang="en-US" sz="2400" dirty="0" smtClean="0"/>
              <a:t>Price</a:t>
            </a:r>
          </a:p>
          <a:p>
            <a:pPr algn="ctr"/>
            <a:r>
              <a:rPr lang="en-US" sz="2400" dirty="0" smtClean="0"/>
              <a:t>(in 1000s of dollars)</a:t>
            </a:r>
            <a:endParaRPr lang="en-US" sz="2400" dirty="0"/>
          </a:p>
        </p:txBody>
      </p:sp>
      <p:sp>
        <p:nvSpPr>
          <p:cNvPr id="10" name="TextBox 9"/>
          <p:cNvSpPr txBox="1"/>
          <p:nvPr/>
        </p:nvSpPr>
        <p:spPr>
          <a:xfrm>
            <a:off x="5309212" y="2800350"/>
            <a:ext cx="1519711" cy="461665"/>
          </a:xfrm>
          <a:prstGeom prst="rect">
            <a:avLst/>
          </a:prstGeom>
          <a:noFill/>
        </p:spPr>
        <p:txBody>
          <a:bodyPr wrap="none" rtlCol="0">
            <a:spAutoFit/>
          </a:bodyPr>
          <a:lstStyle/>
          <a:p>
            <a:r>
              <a:rPr lang="en-US" sz="2400" dirty="0" smtClean="0"/>
              <a:t>Size (feet</a:t>
            </a:r>
            <a:r>
              <a:rPr lang="en-US" sz="2400" baseline="30000" dirty="0" smtClean="0"/>
              <a:t>2</a:t>
            </a:r>
            <a:r>
              <a:rPr lang="en-US" sz="2400" dirty="0" smtClean="0"/>
              <a:t>)</a:t>
            </a:r>
            <a:endParaRPr lang="en-US" sz="2400" dirty="0"/>
          </a:p>
        </p:txBody>
      </p:sp>
      <p:sp>
        <p:nvSpPr>
          <p:cNvPr id="11" name="TextBox 10"/>
          <p:cNvSpPr txBox="1"/>
          <p:nvPr/>
        </p:nvSpPr>
        <p:spPr>
          <a:xfrm>
            <a:off x="304800" y="3270945"/>
            <a:ext cx="4000500" cy="1384995"/>
          </a:xfrm>
          <a:prstGeom prst="rect">
            <a:avLst/>
          </a:prstGeom>
          <a:noFill/>
        </p:spPr>
        <p:txBody>
          <a:bodyPr wrap="square" rtlCol="0">
            <a:spAutoFit/>
          </a:bodyPr>
          <a:lstStyle/>
          <a:p>
            <a:r>
              <a:rPr lang="en-US" sz="2400" u="sng" dirty="0" smtClean="0"/>
              <a:t>Supervised Learning</a:t>
            </a:r>
          </a:p>
          <a:p>
            <a:endParaRPr lang="en-US" sz="1000" dirty="0" smtClean="0"/>
          </a:p>
          <a:p>
            <a:r>
              <a:rPr lang="en-US" sz="2400" dirty="0" smtClean="0"/>
              <a:t>Given the “right answer” for each example in the data.</a:t>
            </a:r>
            <a:endParaRPr lang="en-US" sz="2400" dirty="0"/>
          </a:p>
        </p:txBody>
      </p:sp>
      <p:sp>
        <p:nvSpPr>
          <p:cNvPr id="12" name="TextBox 11"/>
          <p:cNvSpPr txBox="1"/>
          <p:nvPr/>
        </p:nvSpPr>
        <p:spPr>
          <a:xfrm>
            <a:off x="4267200" y="3270945"/>
            <a:ext cx="4114800" cy="1015663"/>
          </a:xfrm>
          <a:prstGeom prst="rect">
            <a:avLst/>
          </a:prstGeom>
          <a:noFill/>
        </p:spPr>
        <p:txBody>
          <a:bodyPr wrap="square" rtlCol="0">
            <a:spAutoFit/>
          </a:bodyPr>
          <a:lstStyle/>
          <a:p>
            <a:r>
              <a:rPr lang="en-US" sz="2400" u="sng" dirty="0" smtClean="0"/>
              <a:t>Regression Problem</a:t>
            </a:r>
          </a:p>
          <a:p>
            <a:endParaRPr lang="en-US" sz="1000" dirty="0" smtClean="0"/>
          </a:p>
          <a:p>
            <a:r>
              <a:rPr lang="en-US" sz="2400" dirty="0" smtClean="0"/>
              <a:t>Predict real-valued output</a:t>
            </a:r>
            <a:endParaRPr lang="en-US" sz="2400" dirty="0"/>
          </a:p>
        </p:txBody>
      </p:sp>
      <p:cxnSp>
        <p:nvCxnSpPr>
          <p:cNvPr id="14" name="Straight Connector 13"/>
          <p:cNvCxnSpPr/>
          <p:nvPr/>
        </p:nvCxnSpPr>
        <p:spPr>
          <a:xfrm>
            <a:off x="4114800" y="3347145"/>
            <a:ext cx="0" cy="151060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81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453422" y="2495550"/>
            <a:ext cx="5512663" cy="1600438"/>
          </a:xfrm>
          <a:prstGeom prst="rect">
            <a:avLst/>
          </a:prstGeom>
          <a:noFill/>
        </p:spPr>
        <p:txBody>
          <a:bodyPr wrap="none" rtlCol="0">
            <a:spAutoFit/>
          </a:bodyPr>
          <a:lstStyle/>
          <a:p>
            <a:r>
              <a:rPr lang="en-US" sz="2400" dirty="0" smtClean="0"/>
              <a:t>Notation:</a:t>
            </a:r>
          </a:p>
          <a:p>
            <a:r>
              <a:rPr lang="en-US" sz="100" dirty="0"/>
              <a:t> </a:t>
            </a:r>
            <a:endParaRPr lang="en-US" sz="2000" dirty="0" smtClean="0"/>
          </a:p>
          <a:p>
            <a:r>
              <a:rPr lang="en-US" sz="2400" dirty="0" smtClean="0"/>
              <a:t>   </a:t>
            </a:r>
            <a:r>
              <a:rPr lang="en-US" sz="2400" b="1" dirty="0"/>
              <a:t>m</a:t>
            </a:r>
            <a:r>
              <a:rPr lang="en-US" sz="2400" dirty="0" smtClean="0"/>
              <a:t> = Number of training examples</a:t>
            </a:r>
          </a:p>
          <a:p>
            <a:r>
              <a:rPr lang="en-US" sz="2400" dirty="0"/>
              <a:t> </a:t>
            </a:r>
            <a:r>
              <a:rPr lang="en-US" sz="2400" dirty="0" smtClean="0"/>
              <a:t>  </a:t>
            </a:r>
            <a:r>
              <a:rPr lang="en-US" sz="2400" b="1" dirty="0" smtClean="0"/>
              <a:t>x</a:t>
            </a:r>
            <a:r>
              <a:rPr lang="en-US" sz="2400" dirty="0" smtClean="0"/>
              <a:t>’s = “input” variable / features</a:t>
            </a:r>
          </a:p>
          <a:p>
            <a:r>
              <a:rPr lang="en-US" sz="2400" dirty="0"/>
              <a:t> </a:t>
            </a:r>
            <a:r>
              <a:rPr lang="en-US" sz="2400" dirty="0" smtClean="0"/>
              <a:t>  </a:t>
            </a:r>
            <a:r>
              <a:rPr lang="en-US" sz="2400" b="1" dirty="0" smtClean="0"/>
              <a:t>y</a:t>
            </a:r>
            <a:r>
              <a:rPr lang="en-US" sz="2400" dirty="0" smtClean="0"/>
              <a:t>’s = “output” variable / “target” variable</a:t>
            </a:r>
          </a:p>
        </p:txBody>
      </p:sp>
      <p:graphicFrame>
        <p:nvGraphicFramePr>
          <p:cNvPr id="5" name="Table 4"/>
          <p:cNvGraphicFramePr>
            <a:graphicFrameLocks noGrp="1"/>
          </p:cNvGraphicFramePr>
          <p:nvPr>
            <p:extLst>
              <p:ext uri="{D42A27DB-BD31-4B8C-83A1-F6EECF244321}">
                <p14:modId xmlns:p14="http://schemas.microsoft.com/office/powerpoint/2010/main" val="1120750445"/>
              </p:ext>
            </p:extLst>
          </p:nvPr>
        </p:nvGraphicFramePr>
        <p:xfrm>
          <a:off x="3276600" y="209550"/>
          <a:ext cx="5334000" cy="2324100"/>
        </p:xfrm>
        <a:graphic>
          <a:graphicData uri="http://schemas.openxmlformats.org/drawingml/2006/table">
            <a:tbl>
              <a:tblPr>
                <a:tableStyleId>{2D5ABB26-0587-4C30-8999-92F81FD0307C}</a:tableStyleId>
              </a:tblPr>
              <a:tblGrid>
                <a:gridCol w="2391103"/>
                <a:gridCol w="2942897"/>
              </a:tblGrid>
              <a:tr h="457200">
                <a:tc>
                  <a:txBody>
                    <a:bodyPr/>
                    <a:lstStyle/>
                    <a:p>
                      <a:pPr algn="ctr" fontAlgn="b"/>
                      <a:r>
                        <a:rPr lang="en-US" sz="2400" b="1" u="none" strike="noStrike" dirty="0" smtClean="0">
                          <a:effectLst/>
                        </a:rPr>
                        <a:t>Size in</a:t>
                      </a:r>
                      <a:r>
                        <a:rPr lang="en-US" sz="2400" b="1" u="none" strike="noStrike" baseline="0" dirty="0" smtClean="0">
                          <a:effectLst/>
                        </a:rPr>
                        <a:t> </a:t>
                      </a:r>
                      <a:r>
                        <a:rPr lang="en-US" sz="2400" b="1" u="none" strike="noStrike" dirty="0" smtClean="0">
                          <a:effectLst/>
                        </a:rPr>
                        <a:t>feet</a:t>
                      </a:r>
                      <a:r>
                        <a:rPr lang="en-US" sz="2400" b="1" u="none" strike="noStrike" baseline="30000" dirty="0" smtClean="0">
                          <a:effectLst/>
                        </a:rPr>
                        <a:t>2</a:t>
                      </a:r>
                      <a:r>
                        <a:rPr lang="en-US" sz="2400" b="1" u="none" strike="noStrike" dirty="0" smtClean="0">
                          <a:effectLst/>
                        </a:rPr>
                        <a:t> (</a:t>
                      </a:r>
                      <a:r>
                        <a:rPr lang="en-US" sz="2400" b="0" u="none" strike="noStrike" dirty="0" smtClean="0">
                          <a:effectLst/>
                        </a:rPr>
                        <a:t>x</a:t>
                      </a:r>
                      <a:r>
                        <a:rPr lang="en-US" sz="2400" b="1" u="none" strike="noStrike" dirty="0" smtClean="0">
                          <a:effectLst/>
                        </a:rPr>
                        <a:t>)</a:t>
                      </a:r>
                      <a:endParaRPr lang="en-US" sz="2400" b="1" i="0" u="none" strike="noStrike" dirty="0">
                        <a:solidFill>
                          <a:srgbClr val="000000"/>
                        </a:solidFill>
                        <a:effectLst/>
                        <a:latin typeface="Calibri"/>
                      </a:endParaRPr>
                    </a:p>
                  </a:txBody>
                  <a:tcPr marL="7620" marR="7620" marT="762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400" b="1" u="none" strike="noStrike" dirty="0" smtClean="0">
                          <a:effectLst/>
                        </a:rPr>
                        <a:t>Price ($) in 1000's (</a:t>
                      </a:r>
                      <a:r>
                        <a:rPr lang="en-US" sz="2400" b="0" u="none" strike="noStrike" dirty="0" smtClean="0">
                          <a:effectLst/>
                        </a:rPr>
                        <a:t>y</a:t>
                      </a:r>
                      <a:r>
                        <a:rPr lang="en-US" sz="2400" b="1" u="none" strike="noStrike" dirty="0" smtClean="0">
                          <a:effectLst/>
                        </a:rPr>
                        <a:t>)</a:t>
                      </a:r>
                      <a:endParaRPr lang="en-US" sz="2400" b="1"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291362">
                <a:tc>
                  <a:txBody>
                    <a:bodyPr/>
                    <a:lstStyle/>
                    <a:p>
                      <a:pPr algn="ctr" fontAlgn="b"/>
                      <a:r>
                        <a:rPr lang="en-US" sz="2400" u="none" strike="noStrike" dirty="0">
                          <a:effectLst/>
                        </a:rPr>
                        <a:t>2104</a:t>
                      </a:r>
                      <a:endParaRPr lang="en-US" sz="24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400" b="0" i="0" u="none" strike="noStrike" dirty="0" smtClean="0">
                          <a:solidFill>
                            <a:schemeClr val="tx1"/>
                          </a:solidFill>
                          <a:effectLst/>
                          <a:latin typeface="+mn-lt"/>
                        </a:rPr>
                        <a:t>460</a:t>
                      </a:r>
                      <a:endParaRPr lang="en-US" sz="24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291362">
                <a:tc>
                  <a:txBody>
                    <a:bodyPr/>
                    <a:lstStyle/>
                    <a:p>
                      <a:pPr algn="ctr" fontAlgn="b"/>
                      <a:r>
                        <a:rPr lang="en-US" sz="2400" u="none" strike="noStrike" dirty="0" smtClean="0">
                          <a:effectLst/>
                        </a:rPr>
                        <a:t>1416</a:t>
                      </a:r>
                      <a:endParaRPr lang="en-US" sz="24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232</a:t>
                      </a:r>
                      <a:endParaRPr lang="en-US" sz="24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1534</a:t>
                      </a:r>
                      <a:endParaRPr lang="en-US" sz="24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315</a:t>
                      </a:r>
                      <a:endParaRPr lang="en-US" sz="24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852</a:t>
                      </a:r>
                      <a:endParaRPr lang="en-US" sz="24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178</a:t>
                      </a:r>
                      <a:endParaRPr lang="en-US" sz="24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a:t>
                      </a:r>
                      <a:endParaRPr lang="en-US" sz="24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a:t>
                      </a:r>
                      <a:endParaRPr lang="en-US" sz="24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tr>
            </a:tbl>
          </a:graphicData>
        </a:graphic>
      </p:graphicFrame>
      <p:sp>
        <p:nvSpPr>
          <p:cNvPr id="6" name="TextBox 5"/>
          <p:cNvSpPr txBox="1"/>
          <p:nvPr/>
        </p:nvSpPr>
        <p:spPr>
          <a:xfrm>
            <a:off x="469452" y="209550"/>
            <a:ext cx="2319866" cy="1384995"/>
          </a:xfrm>
          <a:prstGeom prst="rect">
            <a:avLst/>
          </a:prstGeom>
          <a:noFill/>
        </p:spPr>
        <p:txBody>
          <a:bodyPr wrap="none" rtlCol="0">
            <a:spAutoFit/>
          </a:bodyPr>
          <a:lstStyle/>
          <a:p>
            <a:pPr algn="ctr"/>
            <a:r>
              <a:rPr lang="en-US" sz="2800" b="1" dirty="0" smtClean="0"/>
              <a:t>Training set of</a:t>
            </a:r>
          </a:p>
          <a:p>
            <a:pPr algn="ctr"/>
            <a:r>
              <a:rPr lang="en-US" sz="2800" b="1" dirty="0"/>
              <a:t>h</a:t>
            </a:r>
            <a:r>
              <a:rPr lang="en-US" sz="2800" b="1" dirty="0" smtClean="0"/>
              <a:t>ousing prices</a:t>
            </a:r>
            <a:endParaRPr lang="en-US" sz="2800" b="1" dirty="0"/>
          </a:p>
          <a:p>
            <a:pPr algn="ctr"/>
            <a:endParaRPr lang="en-US" sz="2800" b="1" dirty="0" smtClean="0"/>
          </a:p>
        </p:txBody>
      </p:sp>
    </p:spTree>
    <p:extLst>
      <p:ext uri="{BB962C8B-B14F-4D97-AF65-F5344CB8AC3E}">
        <p14:creationId xmlns:p14="http://schemas.microsoft.com/office/powerpoint/2010/main" val="3237172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 name="Straight Connector 2"/>
          <p:cNvCxnSpPr/>
          <p:nvPr/>
        </p:nvCxnSpPr>
        <p:spPr>
          <a:xfrm>
            <a:off x="4800600" y="438150"/>
            <a:ext cx="0" cy="41148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048288" y="399486"/>
            <a:ext cx="2533112" cy="6096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Training Set</a:t>
            </a:r>
          </a:p>
        </p:txBody>
      </p:sp>
      <p:sp>
        <p:nvSpPr>
          <p:cNvPr id="6" name="Rounded Rectangle 5"/>
          <p:cNvSpPr/>
          <p:nvPr/>
        </p:nvSpPr>
        <p:spPr>
          <a:xfrm>
            <a:off x="743488" y="1618686"/>
            <a:ext cx="3142712" cy="586556"/>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Learning Algorithm</a:t>
            </a:r>
          </a:p>
        </p:txBody>
      </p:sp>
      <p:sp>
        <p:nvSpPr>
          <p:cNvPr id="7" name="Rounded Rectangle 6"/>
          <p:cNvSpPr/>
          <p:nvPr/>
        </p:nvSpPr>
        <p:spPr>
          <a:xfrm>
            <a:off x="1933844" y="2837886"/>
            <a:ext cx="762000" cy="586556"/>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chemeClr val="tx1"/>
                </a:solidFill>
              </a:rPr>
              <a:t>h</a:t>
            </a:r>
          </a:p>
        </p:txBody>
      </p:sp>
      <p:sp>
        <p:nvSpPr>
          <p:cNvPr id="8" name="TextBox 7"/>
          <p:cNvSpPr txBox="1"/>
          <p:nvPr/>
        </p:nvSpPr>
        <p:spPr>
          <a:xfrm>
            <a:off x="0" y="2807553"/>
            <a:ext cx="1143000" cy="830997"/>
          </a:xfrm>
          <a:prstGeom prst="rect">
            <a:avLst/>
          </a:prstGeom>
          <a:noFill/>
        </p:spPr>
        <p:txBody>
          <a:bodyPr wrap="square" rtlCol="0">
            <a:spAutoFit/>
          </a:bodyPr>
          <a:lstStyle/>
          <a:p>
            <a:pPr algn="ctr"/>
            <a:r>
              <a:rPr lang="en-US" sz="2400" dirty="0" smtClean="0"/>
              <a:t>Size of house</a:t>
            </a:r>
            <a:endParaRPr lang="en-US" sz="2400" dirty="0"/>
          </a:p>
        </p:txBody>
      </p:sp>
      <p:sp>
        <p:nvSpPr>
          <p:cNvPr id="9" name="TextBox 8"/>
          <p:cNvSpPr txBox="1"/>
          <p:nvPr/>
        </p:nvSpPr>
        <p:spPr>
          <a:xfrm>
            <a:off x="3352800" y="2807553"/>
            <a:ext cx="1447800" cy="830997"/>
          </a:xfrm>
          <a:prstGeom prst="rect">
            <a:avLst/>
          </a:prstGeom>
          <a:noFill/>
        </p:spPr>
        <p:txBody>
          <a:bodyPr wrap="square" rtlCol="0">
            <a:spAutoFit/>
          </a:bodyPr>
          <a:lstStyle/>
          <a:p>
            <a:pPr algn="ctr"/>
            <a:r>
              <a:rPr lang="en-US" sz="2400" dirty="0" smtClean="0"/>
              <a:t>Estimated price</a:t>
            </a:r>
            <a:endParaRPr lang="en-US" sz="2400" dirty="0"/>
          </a:p>
        </p:txBody>
      </p:sp>
      <p:cxnSp>
        <p:nvCxnSpPr>
          <p:cNvPr id="12" name="Straight Arrow Connector 11"/>
          <p:cNvCxnSpPr>
            <a:stCxn id="5" idx="2"/>
            <a:endCxn id="6" idx="0"/>
          </p:cNvCxnSpPr>
          <p:nvPr/>
        </p:nvCxnSpPr>
        <p:spPr>
          <a:xfrm>
            <a:off x="2314844" y="1009086"/>
            <a:ext cx="0" cy="60960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2314844" y="2205242"/>
            <a:ext cx="0" cy="632644"/>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1143000" y="3131164"/>
            <a:ext cx="790844"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p:cNvCxnSpPr>
          <p:nvPr/>
        </p:nvCxnSpPr>
        <p:spPr>
          <a:xfrm>
            <a:off x="2695844" y="3131164"/>
            <a:ext cx="733156"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57800" y="438150"/>
            <a:ext cx="3369833" cy="461665"/>
          </a:xfrm>
          <a:prstGeom prst="rect">
            <a:avLst/>
          </a:prstGeom>
          <a:noFill/>
        </p:spPr>
        <p:txBody>
          <a:bodyPr wrap="none" rtlCol="0">
            <a:spAutoFit/>
          </a:bodyPr>
          <a:lstStyle/>
          <a:p>
            <a:r>
              <a:rPr lang="en-US" sz="2400" b="1" dirty="0" smtClean="0"/>
              <a:t>How do we represent </a:t>
            </a:r>
            <a:r>
              <a:rPr lang="en-US" sz="2400" b="1" i="1" dirty="0" smtClean="0"/>
              <a:t>h</a:t>
            </a:r>
            <a:r>
              <a:rPr lang="en-US" sz="2400" b="1" dirty="0" smtClean="0"/>
              <a:t> ?</a:t>
            </a:r>
            <a:endParaRPr lang="en-US" sz="2400" b="1" dirty="0"/>
          </a:p>
        </p:txBody>
      </p:sp>
      <p:sp>
        <p:nvSpPr>
          <p:cNvPr id="37" name="TextBox 36"/>
          <p:cNvSpPr txBox="1"/>
          <p:nvPr/>
        </p:nvSpPr>
        <p:spPr>
          <a:xfrm>
            <a:off x="4946147" y="3867150"/>
            <a:ext cx="3893053" cy="707886"/>
          </a:xfrm>
          <a:prstGeom prst="rect">
            <a:avLst/>
          </a:prstGeom>
          <a:noFill/>
        </p:spPr>
        <p:txBody>
          <a:bodyPr wrap="none" rtlCol="0">
            <a:spAutoFit/>
          </a:bodyPr>
          <a:lstStyle/>
          <a:p>
            <a:r>
              <a:rPr lang="en-US" sz="2000" dirty="0" smtClean="0"/>
              <a:t>Linear regression with one variable.</a:t>
            </a:r>
          </a:p>
          <a:p>
            <a:r>
              <a:rPr lang="en-US" sz="2000" dirty="0" smtClean="0"/>
              <a:t>Univariate linear regression.</a:t>
            </a:r>
            <a:endParaRPr lang="en-US" sz="2000" dirty="0"/>
          </a:p>
        </p:txBody>
      </p:sp>
      <p:pic>
        <p:nvPicPr>
          <p:cNvPr id="14" name="Picture 1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309719" y="2038350"/>
            <a:ext cx="3377081" cy="469916"/>
          </a:xfrm>
          <a:prstGeom prst="rect">
            <a:avLst/>
          </a:prstGeom>
        </p:spPr>
      </p:pic>
    </p:spTree>
    <p:extLst>
      <p:ext uri="{BB962C8B-B14F-4D97-AF65-F5344CB8AC3E}">
        <p14:creationId xmlns:p14="http://schemas.microsoft.com/office/powerpoint/2010/main" val="149280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36" grpId="0"/>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Straight Connector 5"/>
          <p:cNvCxnSpPr/>
          <p:nvPr/>
        </p:nvCxnSpPr>
        <p:spPr>
          <a:xfrm>
            <a:off x="20912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2057400" y="2190750"/>
            <a:ext cx="4495800" cy="1625589"/>
          </a:xfrm>
        </p:spPr>
        <p:txBody>
          <a:bodyPr anchor="t" anchorCtr="0">
            <a:noAutofit/>
          </a:bodyPr>
          <a:lstStyle/>
          <a:p>
            <a:pPr algn="l"/>
            <a:r>
              <a:rPr lang="en-US" sz="5400" b="1" dirty="0" smtClean="0">
                <a:solidFill>
                  <a:schemeClr val="accent2"/>
                </a:solidFill>
              </a:rPr>
              <a:t>Cost</a:t>
            </a:r>
            <a:r>
              <a:rPr lang="en-US" sz="5400" b="1" dirty="0">
                <a:solidFill>
                  <a:schemeClr val="accent2"/>
                </a:solidFill>
              </a:rPr>
              <a:t> f</a:t>
            </a:r>
            <a:r>
              <a:rPr lang="en-US" sz="5400" b="1" dirty="0" smtClean="0">
                <a:solidFill>
                  <a:schemeClr val="accent2"/>
                </a:solidFill>
              </a:rPr>
              <a:t>unction</a:t>
            </a:r>
            <a:endParaRPr lang="en-US" sz="5400" b="1" dirty="0">
              <a:solidFill>
                <a:schemeClr val="accent2"/>
              </a:solidFill>
            </a:endParaRPr>
          </a:p>
        </p:txBody>
      </p:sp>
      <p:sp>
        <p:nvSpPr>
          <p:cNvPr id="8" name="Title 1"/>
          <p:cNvSpPr txBox="1">
            <a:spLocks/>
          </p:cNvSpPr>
          <p:nvPr/>
        </p:nvSpPr>
        <p:spPr>
          <a:xfrm>
            <a:off x="20574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t>
            </a:r>
            <a:r>
              <a:rPr lang="en-US" dirty="0">
                <a:solidFill>
                  <a:schemeClr val="tx1">
                    <a:lumMod val="75000"/>
                    <a:lumOff val="25000"/>
                  </a:schemeClr>
                </a:solidFill>
              </a:rPr>
              <a:t>r</a:t>
            </a:r>
            <a:r>
              <a:rPr lang="en-US" dirty="0" smtClean="0">
                <a:solidFill>
                  <a:schemeClr val="tx1">
                    <a:lumMod val="75000"/>
                    <a:lumOff val="25000"/>
                  </a:schemeClr>
                </a:solidFill>
              </a:rPr>
              <a:t>egression with </a:t>
            </a:r>
            <a:r>
              <a:rPr lang="en-US" dirty="0">
                <a:solidFill>
                  <a:schemeClr val="tx1">
                    <a:lumMod val="75000"/>
                    <a:lumOff val="25000"/>
                  </a:schemeClr>
                </a:solidFill>
              </a:rPr>
              <a:t>o</a:t>
            </a:r>
            <a:r>
              <a:rPr lang="en-US" dirty="0" smtClean="0">
                <a:solidFill>
                  <a:schemeClr val="tx1">
                    <a:lumMod val="75000"/>
                    <a:lumOff val="25000"/>
                  </a:schemeClr>
                </a:solidFill>
              </a:rPr>
              <a:t>ne variable</a:t>
            </a:r>
            <a:endParaRPr lang="en-US" dirty="0">
              <a:solidFill>
                <a:schemeClr val="tx1">
                  <a:lumMod val="75000"/>
                  <a:lumOff val="25000"/>
                </a:schemeClr>
              </a:solidFill>
            </a:endParaRPr>
          </a:p>
        </p:txBody>
      </p:sp>
      <p:sp>
        <p:nvSpPr>
          <p:cNvPr id="9" name="Rectangle 8"/>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9593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1066800" y="4196775"/>
            <a:ext cx="3766737" cy="584775"/>
          </a:xfrm>
          <a:prstGeom prst="rect">
            <a:avLst/>
          </a:prstGeom>
          <a:noFill/>
        </p:spPr>
        <p:txBody>
          <a:bodyPr wrap="none" rtlCol="0">
            <a:spAutoFit/>
          </a:bodyPr>
          <a:lstStyle/>
          <a:p>
            <a:r>
              <a:rPr lang="en-US" sz="3200" dirty="0" smtClean="0"/>
              <a:t>How to choose     ‘s ?</a:t>
            </a:r>
          </a:p>
        </p:txBody>
      </p:sp>
      <p:sp>
        <p:nvSpPr>
          <p:cNvPr id="2" name="TextBox 1"/>
          <p:cNvSpPr txBox="1"/>
          <p:nvPr/>
        </p:nvSpPr>
        <p:spPr>
          <a:xfrm>
            <a:off x="381000" y="249019"/>
            <a:ext cx="2427203" cy="646331"/>
          </a:xfrm>
          <a:prstGeom prst="rect">
            <a:avLst/>
          </a:prstGeom>
          <a:noFill/>
        </p:spPr>
        <p:txBody>
          <a:bodyPr wrap="none" rtlCol="0">
            <a:spAutoFit/>
          </a:bodyPr>
          <a:lstStyle/>
          <a:p>
            <a:pPr algn="ctr"/>
            <a:r>
              <a:rPr lang="en-US" sz="3600" dirty="0" smtClean="0"/>
              <a:t>Training Set</a:t>
            </a:r>
            <a:endParaRPr lang="en-US" sz="3600" dirty="0"/>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795119" y="3028950"/>
            <a:ext cx="3377081" cy="469916"/>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77290" y="3616264"/>
            <a:ext cx="315615" cy="403286"/>
          </a:xfrm>
          <a:prstGeom prst="rect">
            <a:avLst/>
          </a:prstGeom>
        </p:spPr>
      </p:pic>
      <p:sp>
        <p:nvSpPr>
          <p:cNvPr id="10" name="TextBox 9"/>
          <p:cNvSpPr txBox="1"/>
          <p:nvPr/>
        </p:nvSpPr>
        <p:spPr>
          <a:xfrm>
            <a:off x="457200" y="2943116"/>
            <a:ext cx="2143536" cy="584775"/>
          </a:xfrm>
          <a:prstGeom prst="rect">
            <a:avLst/>
          </a:prstGeom>
          <a:noFill/>
        </p:spPr>
        <p:txBody>
          <a:bodyPr wrap="none" rtlCol="0">
            <a:spAutoFit/>
          </a:bodyPr>
          <a:lstStyle/>
          <a:p>
            <a:r>
              <a:rPr lang="en-US" sz="3200" dirty="0" smtClean="0"/>
              <a:t>Hypothesis:</a:t>
            </a:r>
            <a:endParaRPr lang="en-US" sz="3200" dirty="0"/>
          </a:p>
        </p:txBody>
      </p:sp>
      <p:sp>
        <p:nvSpPr>
          <p:cNvPr id="11" name="TextBox 10"/>
          <p:cNvSpPr txBox="1"/>
          <p:nvPr/>
        </p:nvSpPr>
        <p:spPr>
          <a:xfrm>
            <a:off x="1430446" y="3581387"/>
            <a:ext cx="3000950" cy="584775"/>
          </a:xfrm>
          <a:prstGeom prst="rect">
            <a:avLst/>
          </a:prstGeom>
          <a:noFill/>
        </p:spPr>
        <p:txBody>
          <a:bodyPr wrap="none" rtlCol="0">
            <a:spAutoFit/>
          </a:bodyPr>
          <a:lstStyle/>
          <a:p>
            <a:r>
              <a:rPr lang="en-US" sz="3200" dirty="0" smtClean="0"/>
              <a:t>‘s:      Parameters</a:t>
            </a:r>
          </a:p>
        </p:txBody>
      </p:sp>
      <p:pic>
        <p:nvPicPr>
          <p:cNvPr id="13" name="Picture 12"/>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3787140" y="4302064"/>
            <a:ext cx="315615" cy="40328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420749617"/>
              </p:ext>
            </p:extLst>
          </p:nvPr>
        </p:nvGraphicFramePr>
        <p:xfrm>
          <a:off x="3276600" y="209550"/>
          <a:ext cx="5334000" cy="2324100"/>
        </p:xfrm>
        <a:graphic>
          <a:graphicData uri="http://schemas.openxmlformats.org/drawingml/2006/table">
            <a:tbl>
              <a:tblPr>
                <a:tableStyleId>{2D5ABB26-0587-4C30-8999-92F81FD0307C}</a:tableStyleId>
              </a:tblPr>
              <a:tblGrid>
                <a:gridCol w="2391103"/>
                <a:gridCol w="2942897"/>
              </a:tblGrid>
              <a:tr h="457200">
                <a:tc>
                  <a:txBody>
                    <a:bodyPr/>
                    <a:lstStyle/>
                    <a:p>
                      <a:pPr algn="ctr" fontAlgn="b"/>
                      <a:r>
                        <a:rPr lang="en-US" sz="2400" b="1" u="none" strike="noStrike" dirty="0" smtClean="0">
                          <a:effectLst/>
                        </a:rPr>
                        <a:t>Size in</a:t>
                      </a:r>
                      <a:r>
                        <a:rPr lang="en-US" sz="2400" b="1" u="none" strike="noStrike" baseline="0" dirty="0" smtClean="0">
                          <a:effectLst/>
                        </a:rPr>
                        <a:t> </a:t>
                      </a:r>
                      <a:r>
                        <a:rPr lang="en-US" sz="2400" b="1" u="none" strike="noStrike" dirty="0" smtClean="0">
                          <a:effectLst/>
                        </a:rPr>
                        <a:t>feet</a:t>
                      </a:r>
                      <a:r>
                        <a:rPr lang="en-US" sz="2400" b="1" u="none" strike="noStrike" baseline="30000" dirty="0" smtClean="0">
                          <a:effectLst/>
                        </a:rPr>
                        <a:t>2</a:t>
                      </a:r>
                      <a:r>
                        <a:rPr lang="en-US" sz="2400" b="1" u="none" strike="noStrike" dirty="0" smtClean="0">
                          <a:effectLst/>
                        </a:rPr>
                        <a:t> (</a:t>
                      </a:r>
                      <a:r>
                        <a:rPr lang="en-US" sz="2400" b="0" u="none" strike="noStrike" dirty="0" smtClean="0">
                          <a:effectLst/>
                        </a:rPr>
                        <a:t>x</a:t>
                      </a:r>
                      <a:r>
                        <a:rPr lang="en-US" sz="2400" b="1" u="none" strike="noStrike" dirty="0" smtClean="0">
                          <a:effectLst/>
                        </a:rPr>
                        <a:t>)</a:t>
                      </a:r>
                      <a:endParaRPr lang="en-US" sz="2400" b="1" i="0" u="none" strike="noStrike" dirty="0">
                        <a:solidFill>
                          <a:srgbClr val="000000"/>
                        </a:solidFill>
                        <a:effectLst/>
                        <a:latin typeface="Calibri"/>
                      </a:endParaRPr>
                    </a:p>
                  </a:txBody>
                  <a:tcPr marL="7620" marR="7620" marT="762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400" b="1" u="none" strike="noStrike" dirty="0" smtClean="0">
                          <a:effectLst/>
                        </a:rPr>
                        <a:t>Price ($) in 1000's (</a:t>
                      </a:r>
                      <a:r>
                        <a:rPr lang="en-US" sz="2400" b="0" u="none" strike="noStrike" dirty="0" smtClean="0">
                          <a:effectLst/>
                        </a:rPr>
                        <a:t>y</a:t>
                      </a:r>
                      <a:r>
                        <a:rPr lang="en-US" sz="2400" b="1" u="none" strike="noStrike" dirty="0" smtClean="0">
                          <a:effectLst/>
                        </a:rPr>
                        <a:t>)</a:t>
                      </a:r>
                      <a:endParaRPr lang="en-US" sz="2400" b="1"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291362">
                <a:tc>
                  <a:txBody>
                    <a:bodyPr/>
                    <a:lstStyle/>
                    <a:p>
                      <a:pPr algn="ctr" fontAlgn="b"/>
                      <a:r>
                        <a:rPr lang="en-US" sz="2400" u="none" strike="noStrike" dirty="0">
                          <a:effectLst/>
                        </a:rPr>
                        <a:t>2104</a:t>
                      </a:r>
                      <a:endParaRPr lang="en-US" sz="24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400" b="0" i="0" u="none" strike="noStrike" dirty="0" smtClean="0">
                          <a:solidFill>
                            <a:schemeClr val="tx1"/>
                          </a:solidFill>
                          <a:effectLst/>
                          <a:latin typeface="+mn-lt"/>
                        </a:rPr>
                        <a:t>460</a:t>
                      </a:r>
                      <a:endParaRPr lang="en-US" sz="24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291362">
                <a:tc>
                  <a:txBody>
                    <a:bodyPr/>
                    <a:lstStyle/>
                    <a:p>
                      <a:pPr algn="ctr" fontAlgn="b"/>
                      <a:r>
                        <a:rPr lang="en-US" sz="2400" u="none" strike="noStrike" dirty="0" smtClean="0">
                          <a:effectLst/>
                        </a:rPr>
                        <a:t>1416</a:t>
                      </a:r>
                      <a:endParaRPr lang="en-US" sz="24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232</a:t>
                      </a:r>
                      <a:endParaRPr lang="en-US" sz="24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1534</a:t>
                      </a:r>
                      <a:endParaRPr lang="en-US" sz="24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315</a:t>
                      </a:r>
                      <a:endParaRPr lang="en-US" sz="24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852</a:t>
                      </a:r>
                      <a:endParaRPr lang="en-US" sz="24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178</a:t>
                      </a:r>
                      <a:endParaRPr lang="en-US" sz="24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a:t>
                      </a:r>
                      <a:endParaRPr lang="en-US" sz="24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a:t>
                      </a:r>
                      <a:endParaRPr lang="en-US" sz="24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52626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9600" y="512826"/>
            <a:ext cx="2201418" cy="306324"/>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1779726303"/>
              </p:ext>
            </p:extLst>
          </p:nvPr>
        </p:nvGraphicFramePr>
        <p:xfrm>
          <a:off x="215306" y="1056513"/>
          <a:ext cx="2832694" cy="2400300"/>
        </p:xfrm>
        <a:graphic>
          <a:graphicData uri="http://schemas.openxmlformats.org/drawingml/2006/chart">
            <c:chart xmlns:c="http://schemas.openxmlformats.org/drawingml/2006/chart" xmlns:r="http://schemas.openxmlformats.org/officeDocument/2006/relationships" r:id="rId7"/>
          </a:graphicData>
        </a:graphic>
      </p:graphicFrame>
      <p:pic>
        <p:nvPicPr>
          <p:cNvPr id="14" name="Picture 1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95400" y="3545586"/>
            <a:ext cx="1044702" cy="626364"/>
          </a:xfrm>
          <a:prstGeom prst="rect">
            <a:avLst/>
          </a:prstGeom>
        </p:spPr>
      </p:pic>
      <p:pic>
        <p:nvPicPr>
          <p:cNvPr id="17" name="Picture 1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67200" y="3545586"/>
            <a:ext cx="1044702" cy="626364"/>
          </a:xfrm>
          <a:prstGeom prst="rect">
            <a:avLst/>
          </a:prstGeom>
        </p:spPr>
      </p:pic>
      <p:pic>
        <p:nvPicPr>
          <p:cNvPr id="18" name="Picture 1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162800" y="3545586"/>
            <a:ext cx="1044702" cy="626364"/>
          </a:xfrm>
          <a:prstGeom prst="rect">
            <a:avLst/>
          </a:prstGeom>
        </p:spPr>
      </p:pic>
      <p:graphicFrame>
        <p:nvGraphicFramePr>
          <p:cNvPr id="10" name="Chart 9"/>
          <p:cNvGraphicFramePr>
            <a:graphicFrameLocks/>
          </p:cNvGraphicFramePr>
          <p:nvPr>
            <p:extLst>
              <p:ext uri="{D42A27DB-BD31-4B8C-83A1-F6EECF244321}">
                <p14:modId xmlns:p14="http://schemas.microsoft.com/office/powerpoint/2010/main" val="531280064"/>
              </p:ext>
            </p:extLst>
          </p:nvPr>
        </p:nvGraphicFramePr>
        <p:xfrm>
          <a:off x="3242055" y="1056513"/>
          <a:ext cx="2832694" cy="24003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 name="Chart 10"/>
          <p:cNvGraphicFramePr>
            <a:graphicFrameLocks/>
          </p:cNvGraphicFramePr>
          <p:nvPr>
            <p:extLst>
              <p:ext uri="{D42A27DB-BD31-4B8C-83A1-F6EECF244321}">
                <p14:modId xmlns:p14="http://schemas.microsoft.com/office/powerpoint/2010/main" val="2299571369"/>
              </p:ext>
            </p:extLst>
          </p:nvPr>
        </p:nvGraphicFramePr>
        <p:xfrm>
          <a:off x="6268804" y="1056513"/>
          <a:ext cx="2832694" cy="240030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8310848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 name="Straight Connector 2"/>
          <p:cNvCxnSpPr/>
          <p:nvPr/>
        </p:nvCxnSpPr>
        <p:spPr>
          <a:xfrm flipV="1">
            <a:off x="858666" y="433685"/>
            <a:ext cx="0" cy="21336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30066" y="2338685"/>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4538" y="1119485"/>
            <a:ext cx="324128" cy="461665"/>
          </a:xfrm>
          <a:prstGeom prst="rect">
            <a:avLst/>
          </a:prstGeom>
          <a:noFill/>
        </p:spPr>
        <p:txBody>
          <a:bodyPr wrap="none" rtlCol="0">
            <a:spAutoFit/>
          </a:bodyPr>
          <a:lstStyle/>
          <a:p>
            <a:r>
              <a:rPr lang="en-US" sz="2400" dirty="0"/>
              <a:t>y</a:t>
            </a:r>
          </a:p>
        </p:txBody>
      </p:sp>
      <p:sp>
        <p:nvSpPr>
          <p:cNvPr id="9" name="TextBox 8"/>
          <p:cNvSpPr txBox="1"/>
          <p:nvPr/>
        </p:nvSpPr>
        <p:spPr>
          <a:xfrm>
            <a:off x="2001666" y="2262485"/>
            <a:ext cx="317716" cy="461665"/>
          </a:xfrm>
          <a:prstGeom prst="rect">
            <a:avLst/>
          </a:prstGeom>
          <a:noFill/>
        </p:spPr>
        <p:txBody>
          <a:bodyPr wrap="none" rtlCol="0">
            <a:spAutoFit/>
          </a:bodyPr>
          <a:lstStyle/>
          <a:p>
            <a:r>
              <a:rPr lang="en-US" sz="2400" dirty="0" smtClean="0"/>
              <a:t>x</a:t>
            </a:r>
            <a:endParaRPr lang="en-US" sz="2400" dirty="0"/>
          </a:p>
        </p:txBody>
      </p:sp>
      <p:grpSp>
        <p:nvGrpSpPr>
          <p:cNvPr id="43" name="Group 42"/>
          <p:cNvGrpSpPr/>
          <p:nvPr/>
        </p:nvGrpSpPr>
        <p:grpSpPr>
          <a:xfrm>
            <a:off x="1011066" y="984142"/>
            <a:ext cx="1811743" cy="1108886"/>
            <a:chOff x="1981200" y="760007"/>
            <a:chExt cx="1811743" cy="1108886"/>
          </a:xfrm>
        </p:grpSpPr>
        <p:grpSp>
          <p:nvGrpSpPr>
            <p:cNvPr id="25" name="Group 24"/>
            <p:cNvGrpSpPr/>
            <p:nvPr/>
          </p:nvGrpSpPr>
          <p:grpSpPr>
            <a:xfrm flipV="1">
              <a:off x="1981200" y="1733550"/>
              <a:ext cx="135343" cy="135343"/>
              <a:chOff x="5370863" y="1729085"/>
              <a:chExt cx="914400" cy="914400"/>
            </a:xfrm>
          </p:grpSpPr>
          <p:cxnSp>
            <p:nvCxnSpPr>
              <p:cNvPr id="26" name="Straight Connector 25"/>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flipV="1">
              <a:off x="2438400" y="1675773"/>
              <a:ext cx="135343" cy="135343"/>
              <a:chOff x="5370863" y="1729085"/>
              <a:chExt cx="914400" cy="914400"/>
            </a:xfrm>
          </p:grpSpPr>
          <p:cxnSp>
            <p:nvCxnSpPr>
              <p:cNvPr id="29" name="Straight Connector 2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flipV="1">
              <a:off x="2535773" y="1358615"/>
              <a:ext cx="135343" cy="135343"/>
              <a:chOff x="5370863" y="1729085"/>
              <a:chExt cx="914400" cy="914400"/>
            </a:xfrm>
          </p:grpSpPr>
          <p:cxnSp>
            <p:nvCxnSpPr>
              <p:cNvPr id="32" name="Straight Connector 31"/>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flipV="1">
              <a:off x="3062986" y="1276350"/>
              <a:ext cx="135343" cy="135343"/>
              <a:chOff x="5370863" y="1729085"/>
              <a:chExt cx="914400" cy="914400"/>
            </a:xfrm>
          </p:grpSpPr>
          <p:cxnSp>
            <p:nvCxnSpPr>
              <p:cNvPr id="35" name="Straight Connector 3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V="1">
              <a:off x="3429000" y="1058510"/>
              <a:ext cx="135343" cy="135343"/>
              <a:chOff x="5370863" y="1729085"/>
              <a:chExt cx="914400" cy="914400"/>
            </a:xfrm>
          </p:grpSpPr>
          <p:cxnSp>
            <p:nvCxnSpPr>
              <p:cNvPr id="38" name="Straight Connector 37"/>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V="1">
              <a:off x="3657600" y="760007"/>
              <a:ext cx="135343" cy="135343"/>
              <a:chOff x="5370863" y="1729085"/>
              <a:chExt cx="914400" cy="914400"/>
            </a:xfrm>
          </p:grpSpPr>
          <p:cxnSp>
            <p:nvCxnSpPr>
              <p:cNvPr id="41" name="Straight Connector 4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52400" y="3130064"/>
            <a:ext cx="4801737" cy="1384995"/>
            <a:chOff x="532262" y="3130064"/>
            <a:chExt cx="4801737" cy="1384995"/>
          </a:xfrm>
        </p:grpSpPr>
        <p:grpSp>
          <p:nvGrpSpPr>
            <p:cNvPr id="49" name="Group 48"/>
            <p:cNvGrpSpPr/>
            <p:nvPr/>
          </p:nvGrpSpPr>
          <p:grpSpPr>
            <a:xfrm>
              <a:off x="532262" y="3130064"/>
              <a:ext cx="4801737" cy="1384995"/>
              <a:chOff x="837062" y="2368064"/>
              <a:chExt cx="4801737" cy="1384995"/>
            </a:xfrm>
          </p:grpSpPr>
          <p:sp>
            <p:nvSpPr>
              <p:cNvPr id="44" name="TextBox 43"/>
              <p:cNvSpPr txBox="1"/>
              <p:nvPr/>
            </p:nvSpPr>
            <p:spPr>
              <a:xfrm>
                <a:off x="837062" y="2368064"/>
                <a:ext cx="4801737" cy="1384995"/>
              </a:xfrm>
              <a:prstGeom prst="rect">
                <a:avLst/>
              </a:prstGeom>
              <a:noFill/>
            </p:spPr>
            <p:txBody>
              <a:bodyPr wrap="square" rtlCol="0">
                <a:spAutoFit/>
              </a:bodyPr>
              <a:lstStyle/>
              <a:p>
                <a:pPr marL="803275" indent="-803275"/>
                <a:r>
                  <a:rPr lang="en-US" sz="2800" dirty="0" smtClean="0"/>
                  <a:t>Idea: Choose             so that                    	          is close to     for our training examples </a:t>
                </a:r>
                <a:endParaRPr lang="en-US" sz="2800" dirty="0"/>
              </a:p>
            </p:txBody>
          </p:sp>
          <p:pic>
            <p:nvPicPr>
              <p:cNvPr id="46" name="Picture 45"/>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2918460" y="2441595"/>
                <a:ext cx="789354" cy="335895"/>
              </a:xfrm>
              <a:prstGeom prst="rect">
                <a:avLst/>
              </a:prstGeom>
            </p:spPr>
          </p:pic>
          <p:pic>
            <p:nvPicPr>
              <p:cNvPr id="48" name="Picture 47"/>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1737257" y="2886668"/>
                <a:ext cx="831342" cy="375084"/>
              </a:xfrm>
              <a:prstGeom prst="rect">
                <a:avLst/>
              </a:prstGeom>
            </p:spPr>
          </p:pic>
        </p:grpSp>
        <p:pic>
          <p:nvPicPr>
            <p:cNvPr id="2" name="Picture 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1144" y="3760157"/>
              <a:ext cx="180023" cy="245745"/>
            </a:xfrm>
            <a:prstGeom prst="rect">
              <a:avLst/>
            </a:prstGeom>
          </p:spPr>
        </p:pic>
        <p:pic>
          <p:nvPicPr>
            <p:cNvPr id="4" name="Picture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043869" y="4057587"/>
              <a:ext cx="808673" cy="382905"/>
            </a:xfrm>
            <a:prstGeom prst="rect">
              <a:avLst/>
            </a:prstGeom>
          </p:spPr>
        </p:pic>
      </p:grpSp>
      <p:pic>
        <p:nvPicPr>
          <p:cNvPr id="45" name="Picture 44"/>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866848" y="1718093"/>
            <a:ext cx="3810000" cy="535429"/>
          </a:xfrm>
          <a:prstGeom prst="rect">
            <a:avLst/>
          </a:prstGeom>
        </p:spPr>
      </p:pic>
      <p:sp>
        <p:nvSpPr>
          <p:cNvPr id="47" name="TextBox 46"/>
          <p:cNvSpPr txBox="1"/>
          <p:nvPr/>
        </p:nvSpPr>
        <p:spPr>
          <a:xfrm>
            <a:off x="4572000" y="285750"/>
            <a:ext cx="3404137" cy="830997"/>
          </a:xfrm>
          <a:prstGeom prst="rect">
            <a:avLst/>
          </a:prstGeom>
          <a:noFill/>
        </p:spPr>
        <p:txBody>
          <a:bodyPr wrap="none" rtlCol="0">
            <a:spAutoFit/>
          </a:bodyPr>
          <a:lstStyle/>
          <a:p>
            <a:r>
              <a:rPr lang="en-US" sz="2400" dirty="0" smtClean="0"/>
              <a:t>Cost Function </a:t>
            </a:r>
          </a:p>
          <a:p>
            <a:r>
              <a:rPr lang="en-US" sz="2400" dirty="0" smtClean="0"/>
              <a:t>(Squared </a:t>
            </a:r>
            <a:r>
              <a:rPr lang="en-US" sz="2400" dirty="0" err="1" smtClean="0"/>
              <a:t>Errror</a:t>
            </a:r>
            <a:r>
              <a:rPr lang="en-US" sz="2400" dirty="0" smtClean="0"/>
              <a:t> function):</a:t>
            </a:r>
            <a:endParaRPr lang="en-US" sz="2400" dirty="0"/>
          </a:p>
        </p:txBody>
      </p:sp>
      <p:pic>
        <p:nvPicPr>
          <p:cNvPr id="50" name="Picture 49"/>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554217" y="2776133"/>
            <a:ext cx="2435263" cy="481417"/>
          </a:xfrm>
          <a:prstGeom prst="rect">
            <a:avLst/>
          </a:prstGeom>
        </p:spPr>
      </p:pic>
      <p:sp>
        <p:nvSpPr>
          <p:cNvPr id="51" name="TextBox 50"/>
          <p:cNvSpPr txBox="1"/>
          <p:nvPr/>
        </p:nvSpPr>
        <p:spPr>
          <a:xfrm>
            <a:off x="4648200" y="2684039"/>
            <a:ext cx="840295" cy="461665"/>
          </a:xfrm>
          <a:prstGeom prst="rect">
            <a:avLst/>
          </a:prstGeom>
          <a:noFill/>
        </p:spPr>
        <p:txBody>
          <a:bodyPr wrap="none" rtlCol="0">
            <a:spAutoFit/>
          </a:bodyPr>
          <a:lstStyle/>
          <a:p>
            <a:r>
              <a:rPr lang="en-US" sz="2400" dirty="0" smtClean="0"/>
              <a:t>Goal:</a:t>
            </a:r>
            <a:endParaRPr lang="en-US" sz="2400" dirty="0"/>
          </a:p>
        </p:txBody>
      </p:sp>
    </p:spTree>
    <p:extLst>
      <p:ext uri="{BB962C8B-B14F-4D97-AF65-F5344CB8AC3E}">
        <p14:creationId xmlns:p14="http://schemas.microsoft.com/office/powerpoint/2010/main" val="273388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Straight Connector 5"/>
          <p:cNvCxnSpPr/>
          <p:nvPr/>
        </p:nvCxnSpPr>
        <p:spPr>
          <a:xfrm>
            <a:off x="20912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2057400" y="2190750"/>
            <a:ext cx="4495800" cy="1625589"/>
          </a:xfrm>
        </p:spPr>
        <p:txBody>
          <a:bodyPr anchor="t" anchorCtr="0">
            <a:noAutofit/>
          </a:bodyPr>
          <a:lstStyle/>
          <a:p>
            <a:pPr algn="l"/>
            <a:r>
              <a:rPr lang="en-US" sz="6000" b="1" dirty="0" smtClean="0">
                <a:solidFill>
                  <a:schemeClr val="accent2"/>
                </a:solidFill>
              </a:rPr>
              <a:t>Cost</a:t>
            </a:r>
            <a:r>
              <a:rPr lang="en-US" sz="6000" b="1" dirty="0">
                <a:solidFill>
                  <a:schemeClr val="accent2"/>
                </a:solidFill>
              </a:rPr>
              <a:t> </a:t>
            </a:r>
            <a:r>
              <a:rPr lang="en-US" sz="6000" b="1" dirty="0" smtClean="0">
                <a:solidFill>
                  <a:schemeClr val="accent2"/>
                </a:solidFill>
              </a:rPr>
              <a:t>function</a:t>
            </a:r>
            <a:br>
              <a:rPr lang="en-US" sz="6000" b="1" dirty="0" smtClean="0">
                <a:solidFill>
                  <a:schemeClr val="accent2"/>
                </a:solidFill>
              </a:rPr>
            </a:br>
            <a:r>
              <a:rPr lang="en-US" sz="6000" b="1" dirty="0" smtClean="0">
                <a:solidFill>
                  <a:schemeClr val="accent2"/>
                </a:solidFill>
              </a:rPr>
              <a:t>intuition I</a:t>
            </a:r>
            <a:endParaRPr lang="en-US" sz="6000" b="1" dirty="0">
              <a:solidFill>
                <a:schemeClr val="accent2"/>
              </a:solidFill>
            </a:endParaRPr>
          </a:p>
        </p:txBody>
      </p:sp>
      <p:sp>
        <p:nvSpPr>
          <p:cNvPr id="8" name="Title 1"/>
          <p:cNvSpPr txBox="1">
            <a:spLocks/>
          </p:cNvSpPr>
          <p:nvPr/>
        </p:nvSpPr>
        <p:spPr>
          <a:xfrm>
            <a:off x="20574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t>
            </a:r>
            <a:r>
              <a:rPr lang="en-US" dirty="0">
                <a:solidFill>
                  <a:schemeClr val="tx1">
                    <a:lumMod val="75000"/>
                    <a:lumOff val="25000"/>
                  </a:schemeClr>
                </a:solidFill>
              </a:rPr>
              <a:t>r</a:t>
            </a:r>
            <a:r>
              <a:rPr lang="en-US" dirty="0" smtClean="0">
                <a:solidFill>
                  <a:schemeClr val="tx1">
                    <a:lumMod val="75000"/>
                    <a:lumOff val="25000"/>
                  </a:schemeClr>
                </a:solidFill>
              </a:rPr>
              <a:t>egression with </a:t>
            </a:r>
            <a:r>
              <a:rPr lang="en-US" dirty="0">
                <a:solidFill>
                  <a:schemeClr val="tx1">
                    <a:lumMod val="75000"/>
                    <a:lumOff val="25000"/>
                  </a:schemeClr>
                </a:solidFill>
              </a:rPr>
              <a:t>o</a:t>
            </a:r>
            <a:r>
              <a:rPr lang="en-US" dirty="0" smtClean="0">
                <a:solidFill>
                  <a:schemeClr val="tx1">
                    <a:lumMod val="75000"/>
                    <a:lumOff val="25000"/>
                  </a:schemeClr>
                </a:solidFill>
              </a:rPr>
              <a:t>ne variable</a:t>
            </a:r>
            <a:endParaRPr lang="en-US" dirty="0">
              <a:solidFill>
                <a:schemeClr val="tx1">
                  <a:lumMod val="75000"/>
                  <a:lumOff val="25000"/>
                </a:schemeClr>
              </a:solidFill>
            </a:endParaRPr>
          </a:p>
        </p:txBody>
      </p:sp>
      <p:sp>
        <p:nvSpPr>
          <p:cNvPr id="9" name="Rectangle 8"/>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67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p:cNvSpPr txBox="1">
            <a:spLocks noChangeArrowheads="1"/>
          </p:cNvSpPr>
          <p:nvPr/>
        </p:nvSpPr>
        <p:spPr>
          <a:xfrm>
            <a:off x="381000" y="133350"/>
            <a:ext cx="8305800" cy="518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sz="2400" b="1" dirty="0" smtClean="0">
                <a:solidFill>
                  <a:schemeClr val="accent2"/>
                </a:solidFill>
              </a:rPr>
              <a:t>Traditional Programming</a:t>
            </a:r>
          </a:p>
          <a:p>
            <a:pPr>
              <a:buFont typeface="Wingdings" pitchFamily="2" charset="2"/>
              <a:buChar char="Ø"/>
            </a:pPr>
            <a:endParaRPr lang="en-US" sz="2400" b="1" dirty="0">
              <a:solidFill>
                <a:schemeClr val="accent2"/>
              </a:solidFill>
            </a:endParaRPr>
          </a:p>
          <a:p>
            <a:pPr>
              <a:buFont typeface="Wingdings" pitchFamily="2" charset="2"/>
              <a:buChar char="Ø"/>
            </a:pPr>
            <a:endParaRPr lang="en-US" sz="2400" b="1" dirty="0" smtClean="0">
              <a:solidFill>
                <a:schemeClr val="accent2"/>
              </a:solidFill>
            </a:endParaRPr>
          </a:p>
          <a:p>
            <a:pPr>
              <a:buFont typeface="Wingdings" pitchFamily="2" charset="2"/>
              <a:buChar char="Ø"/>
            </a:pPr>
            <a:endParaRPr lang="en-US" sz="2400" b="1" dirty="0">
              <a:solidFill>
                <a:schemeClr val="accent2"/>
              </a:solidFill>
            </a:endParaRPr>
          </a:p>
          <a:p>
            <a:pPr marL="0" indent="0">
              <a:buNone/>
            </a:pPr>
            <a:endParaRPr lang="en-US" sz="2400" b="1" dirty="0" smtClean="0">
              <a:solidFill>
                <a:schemeClr val="accent2"/>
              </a:solidFill>
            </a:endParaRPr>
          </a:p>
          <a:p>
            <a:pPr marL="0" indent="0">
              <a:buNone/>
            </a:pPr>
            <a:r>
              <a:rPr lang="en-US" sz="2400" b="1" dirty="0" smtClean="0">
                <a:solidFill>
                  <a:schemeClr val="accent2"/>
                </a:solidFill>
              </a:rPr>
              <a:t> </a:t>
            </a:r>
          </a:p>
          <a:p>
            <a:pPr>
              <a:buFont typeface="Wingdings" pitchFamily="2" charset="2"/>
              <a:buChar char="Ø"/>
            </a:pPr>
            <a:r>
              <a:rPr lang="en-US" sz="2400" b="1" dirty="0" smtClean="0">
                <a:solidFill>
                  <a:schemeClr val="accent2"/>
                </a:solidFill>
              </a:rPr>
              <a:t>Machine </a:t>
            </a:r>
            <a:r>
              <a:rPr lang="en-US" sz="2400" b="1" dirty="0">
                <a:solidFill>
                  <a:schemeClr val="accent2"/>
                </a:solidFill>
              </a:rPr>
              <a:t>Learning</a:t>
            </a:r>
          </a:p>
        </p:txBody>
      </p:sp>
      <p:sp>
        <p:nvSpPr>
          <p:cNvPr id="19" name="Rectangle 4"/>
          <p:cNvSpPr>
            <a:spLocks noChangeArrowheads="1"/>
          </p:cNvSpPr>
          <p:nvPr/>
        </p:nvSpPr>
        <p:spPr bwMode="auto">
          <a:xfrm>
            <a:off x="3627437" y="895350"/>
            <a:ext cx="2239963" cy="1143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dirty="0"/>
              <a:t>Computer</a:t>
            </a:r>
          </a:p>
        </p:txBody>
      </p:sp>
      <p:sp>
        <p:nvSpPr>
          <p:cNvPr id="20" name="Line 6"/>
          <p:cNvSpPr>
            <a:spLocks noChangeShapeType="1"/>
          </p:cNvSpPr>
          <p:nvPr/>
        </p:nvSpPr>
        <p:spPr bwMode="auto">
          <a:xfrm>
            <a:off x="2713037" y="112395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sp>
        <p:nvSpPr>
          <p:cNvPr id="21" name="Line 7"/>
          <p:cNvSpPr>
            <a:spLocks noChangeShapeType="1"/>
          </p:cNvSpPr>
          <p:nvPr/>
        </p:nvSpPr>
        <p:spPr bwMode="auto">
          <a:xfrm>
            <a:off x="2713037" y="180975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sp>
        <p:nvSpPr>
          <p:cNvPr id="22" name="Line 8"/>
          <p:cNvSpPr>
            <a:spLocks noChangeShapeType="1"/>
          </p:cNvSpPr>
          <p:nvPr/>
        </p:nvSpPr>
        <p:spPr bwMode="auto">
          <a:xfrm>
            <a:off x="5867400" y="150495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sp>
        <p:nvSpPr>
          <p:cNvPr id="23" name="Text Box 10"/>
          <p:cNvSpPr txBox="1">
            <a:spLocks noChangeArrowheads="1"/>
          </p:cNvSpPr>
          <p:nvPr/>
        </p:nvSpPr>
        <p:spPr bwMode="auto">
          <a:xfrm>
            <a:off x="1940519" y="895350"/>
            <a:ext cx="7264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dirty="0"/>
              <a:t>Data</a:t>
            </a:r>
          </a:p>
        </p:txBody>
      </p:sp>
      <p:sp>
        <p:nvSpPr>
          <p:cNvPr id="24" name="Text Box 11"/>
          <p:cNvSpPr txBox="1">
            <a:spLocks noChangeArrowheads="1"/>
          </p:cNvSpPr>
          <p:nvPr/>
        </p:nvSpPr>
        <p:spPr bwMode="auto">
          <a:xfrm>
            <a:off x="1575893" y="1581150"/>
            <a:ext cx="11673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dirty="0"/>
              <a:t>Program</a:t>
            </a:r>
          </a:p>
        </p:txBody>
      </p:sp>
      <p:sp>
        <p:nvSpPr>
          <p:cNvPr id="25" name="Text Box 12"/>
          <p:cNvSpPr txBox="1">
            <a:spLocks noChangeArrowheads="1"/>
          </p:cNvSpPr>
          <p:nvPr/>
        </p:nvSpPr>
        <p:spPr bwMode="auto">
          <a:xfrm>
            <a:off x="6667495" y="1276350"/>
            <a:ext cx="9525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dirty="0"/>
              <a:t>Output</a:t>
            </a:r>
          </a:p>
        </p:txBody>
      </p:sp>
      <p:sp>
        <p:nvSpPr>
          <p:cNvPr id="26" name="Rectangle 4"/>
          <p:cNvSpPr>
            <a:spLocks noChangeArrowheads="1"/>
          </p:cNvSpPr>
          <p:nvPr/>
        </p:nvSpPr>
        <p:spPr bwMode="auto">
          <a:xfrm>
            <a:off x="3727944" y="3486150"/>
            <a:ext cx="2239963" cy="1143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dirty="0"/>
              <a:t>Computer</a:t>
            </a:r>
          </a:p>
        </p:txBody>
      </p:sp>
      <p:sp>
        <p:nvSpPr>
          <p:cNvPr id="27" name="Line 6"/>
          <p:cNvSpPr>
            <a:spLocks noChangeShapeType="1"/>
          </p:cNvSpPr>
          <p:nvPr/>
        </p:nvSpPr>
        <p:spPr bwMode="auto">
          <a:xfrm>
            <a:off x="2813544" y="371475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sp>
        <p:nvSpPr>
          <p:cNvPr id="28" name="Line 7"/>
          <p:cNvSpPr>
            <a:spLocks noChangeShapeType="1"/>
          </p:cNvSpPr>
          <p:nvPr/>
        </p:nvSpPr>
        <p:spPr bwMode="auto">
          <a:xfrm>
            <a:off x="2813544" y="440055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sp>
        <p:nvSpPr>
          <p:cNvPr id="29" name="Line 8"/>
          <p:cNvSpPr>
            <a:spLocks noChangeShapeType="1"/>
          </p:cNvSpPr>
          <p:nvPr/>
        </p:nvSpPr>
        <p:spPr bwMode="auto">
          <a:xfrm>
            <a:off x="5967907" y="409575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sp>
        <p:nvSpPr>
          <p:cNvPr id="30" name="Text Box 10"/>
          <p:cNvSpPr txBox="1">
            <a:spLocks noChangeArrowheads="1"/>
          </p:cNvSpPr>
          <p:nvPr/>
        </p:nvSpPr>
        <p:spPr bwMode="auto">
          <a:xfrm>
            <a:off x="2041026" y="3486150"/>
            <a:ext cx="7264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dirty="0"/>
              <a:t>Data</a:t>
            </a:r>
          </a:p>
        </p:txBody>
      </p:sp>
      <p:sp>
        <p:nvSpPr>
          <p:cNvPr id="31" name="Text Box 11"/>
          <p:cNvSpPr txBox="1">
            <a:spLocks noChangeArrowheads="1"/>
          </p:cNvSpPr>
          <p:nvPr/>
        </p:nvSpPr>
        <p:spPr bwMode="auto">
          <a:xfrm>
            <a:off x="1866895" y="4171950"/>
            <a:ext cx="9525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dirty="0" smtClean="0"/>
              <a:t>Output</a:t>
            </a:r>
            <a:endParaRPr lang="en-US" sz="2000" dirty="0"/>
          </a:p>
        </p:txBody>
      </p:sp>
      <p:sp>
        <p:nvSpPr>
          <p:cNvPr id="32" name="Text Box 12"/>
          <p:cNvSpPr txBox="1">
            <a:spLocks noChangeArrowheads="1"/>
          </p:cNvSpPr>
          <p:nvPr/>
        </p:nvSpPr>
        <p:spPr bwMode="auto">
          <a:xfrm>
            <a:off x="6768002" y="3867150"/>
            <a:ext cx="11673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dirty="0" smtClean="0"/>
              <a:t>Program</a:t>
            </a:r>
            <a:endParaRPr lang="en-US" sz="2000" dirty="0"/>
          </a:p>
        </p:txBody>
      </p:sp>
    </p:spTree>
    <p:extLst>
      <p:ext uri="{BB962C8B-B14F-4D97-AF65-F5344CB8AC3E}">
        <p14:creationId xmlns:p14="http://schemas.microsoft.com/office/powerpoint/2010/main" val="31662114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14399" y="895350"/>
            <a:ext cx="2261483" cy="314682"/>
          </a:xfrm>
          <a:prstGeom prst="rect">
            <a:avLst/>
          </a:prstGeom>
        </p:spPr>
      </p:pic>
      <p:sp>
        <p:nvSpPr>
          <p:cNvPr id="10" name="TextBox 9"/>
          <p:cNvSpPr txBox="1"/>
          <p:nvPr/>
        </p:nvSpPr>
        <p:spPr>
          <a:xfrm>
            <a:off x="304800" y="361950"/>
            <a:ext cx="1651414" cy="461665"/>
          </a:xfrm>
          <a:prstGeom prst="rect">
            <a:avLst/>
          </a:prstGeom>
          <a:noFill/>
        </p:spPr>
        <p:txBody>
          <a:bodyPr wrap="none" rtlCol="0">
            <a:spAutoFit/>
          </a:bodyPr>
          <a:lstStyle/>
          <a:p>
            <a:r>
              <a:rPr lang="en-US" sz="2400" dirty="0" smtClean="0"/>
              <a:t>Hypothesis:</a:t>
            </a:r>
            <a:endParaRPr lang="en-US" sz="2400" dirty="0"/>
          </a:p>
        </p:txBody>
      </p:sp>
      <p:pic>
        <p:nvPicPr>
          <p:cNvPr id="20" name="Picture 1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7959" y="1985145"/>
            <a:ext cx="662241" cy="281805"/>
          </a:xfrm>
          <a:prstGeom prst="rect">
            <a:avLst/>
          </a:prstGeom>
        </p:spPr>
      </p:pic>
      <p:sp>
        <p:nvSpPr>
          <p:cNvPr id="15" name="TextBox 14"/>
          <p:cNvSpPr txBox="1"/>
          <p:nvPr/>
        </p:nvSpPr>
        <p:spPr>
          <a:xfrm>
            <a:off x="304800" y="1478062"/>
            <a:ext cx="1687578" cy="461665"/>
          </a:xfrm>
          <a:prstGeom prst="rect">
            <a:avLst/>
          </a:prstGeom>
          <a:noFill/>
        </p:spPr>
        <p:txBody>
          <a:bodyPr wrap="none" rtlCol="0">
            <a:spAutoFit/>
          </a:bodyPr>
          <a:lstStyle/>
          <a:p>
            <a:r>
              <a:rPr lang="en-US" sz="2400" dirty="0" smtClean="0"/>
              <a:t>Parameters:</a:t>
            </a:r>
            <a:endParaRPr lang="en-US" sz="2400" dirty="0"/>
          </a:p>
        </p:txBody>
      </p:sp>
      <p:pic>
        <p:nvPicPr>
          <p:cNvPr id="13" name="Picture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14400" y="3179321"/>
            <a:ext cx="3810000" cy="535429"/>
          </a:xfrm>
          <a:prstGeom prst="rect">
            <a:avLst/>
          </a:prstGeom>
        </p:spPr>
      </p:pic>
      <p:sp>
        <p:nvSpPr>
          <p:cNvPr id="17" name="TextBox 16"/>
          <p:cNvSpPr txBox="1"/>
          <p:nvPr/>
        </p:nvSpPr>
        <p:spPr>
          <a:xfrm>
            <a:off x="304800" y="2594174"/>
            <a:ext cx="1971758" cy="461665"/>
          </a:xfrm>
          <a:prstGeom prst="rect">
            <a:avLst/>
          </a:prstGeom>
          <a:noFill/>
        </p:spPr>
        <p:txBody>
          <a:bodyPr wrap="none" rtlCol="0">
            <a:spAutoFit/>
          </a:bodyPr>
          <a:lstStyle/>
          <a:p>
            <a:r>
              <a:rPr lang="en-US" sz="2400" dirty="0" smtClean="0"/>
              <a:t>Cost Function:</a:t>
            </a:r>
            <a:endParaRPr lang="en-US" sz="2400" dirty="0"/>
          </a:p>
        </p:txBody>
      </p:sp>
      <p:pic>
        <p:nvPicPr>
          <p:cNvPr id="7" name="Picture 6"/>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210817" y="3919133"/>
            <a:ext cx="2435263" cy="481417"/>
          </a:xfrm>
          <a:prstGeom prst="rect">
            <a:avLst/>
          </a:prstGeom>
        </p:spPr>
      </p:pic>
      <p:sp>
        <p:nvSpPr>
          <p:cNvPr id="19" name="TextBox 18"/>
          <p:cNvSpPr txBox="1"/>
          <p:nvPr/>
        </p:nvSpPr>
        <p:spPr>
          <a:xfrm>
            <a:off x="304800" y="3827039"/>
            <a:ext cx="840295" cy="461665"/>
          </a:xfrm>
          <a:prstGeom prst="rect">
            <a:avLst/>
          </a:prstGeom>
          <a:noFill/>
        </p:spPr>
        <p:txBody>
          <a:bodyPr wrap="none" rtlCol="0">
            <a:spAutoFit/>
          </a:bodyPr>
          <a:lstStyle/>
          <a:p>
            <a:r>
              <a:rPr lang="en-US" sz="2400" dirty="0" smtClean="0"/>
              <a:t>Goal:</a:t>
            </a:r>
            <a:endParaRPr lang="en-US" sz="2400" dirty="0"/>
          </a:p>
        </p:txBody>
      </p:sp>
      <p:cxnSp>
        <p:nvCxnSpPr>
          <p:cNvPr id="30" name="Straight Connector 29"/>
          <p:cNvCxnSpPr/>
          <p:nvPr/>
        </p:nvCxnSpPr>
        <p:spPr>
          <a:xfrm>
            <a:off x="51054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345963" y="1149314"/>
            <a:ext cx="1799412" cy="355636"/>
          </a:xfrm>
          <a:prstGeom prst="rect">
            <a:avLst/>
          </a:prstGeom>
        </p:spPr>
      </p:pic>
      <p:pic>
        <p:nvPicPr>
          <p:cNvPr id="37" name="Picture 3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334000" y="1885950"/>
            <a:ext cx="268054" cy="302556"/>
          </a:xfrm>
          <a:prstGeom prst="rect">
            <a:avLst/>
          </a:prstGeom>
        </p:spPr>
      </p:pic>
      <p:pic>
        <p:nvPicPr>
          <p:cNvPr id="14" name="Picture 13"/>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257800" y="2957238"/>
            <a:ext cx="3741419" cy="577317"/>
          </a:xfrm>
          <a:prstGeom prst="rect">
            <a:avLst/>
          </a:prstGeom>
        </p:spPr>
      </p:pic>
      <p:pic>
        <p:nvPicPr>
          <p:cNvPr id="9" name="Picture 8"/>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257800" y="3902045"/>
            <a:ext cx="2133600" cy="498505"/>
          </a:xfrm>
          <a:prstGeom prst="rect">
            <a:avLst/>
          </a:prstGeom>
        </p:spPr>
      </p:pic>
      <p:sp>
        <p:nvSpPr>
          <p:cNvPr id="35" name="TextBox 34"/>
          <p:cNvSpPr txBox="1"/>
          <p:nvPr/>
        </p:nvSpPr>
        <p:spPr>
          <a:xfrm>
            <a:off x="5257800" y="57150"/>
            <a:ext cx="3415230" cy="830997"/>
          </a:xfrm>
          <a:prstGeom prst="rect">
            <a:avLst/>
          </a:prstGeom>
          <a:noFill/>
        </p:spPr>
        <p:txBody>
          <a:bodyPr wrap="none" rtlCol="0">
            <a:spAutoFit/>
          </a:bodyPr>
          <a:lstStyle/>
          <a:p>
            <a:r>
              <a:rPr lang="en-US" sz="2400" u="sng" dirty="0" smtClean="0"/>
              <a:t>Simplified (to understand </a:t>
            </a:r>
          </a:p>
          <a:p>
            <a:r>
              <a:rPr lang="en-US" sz="2400" u="sng" dirty="0" smtClean="0"/>
              <a:t>cost function better)</a:t>
            </a:r>
            <a:endParaRPr lang="en-US" sz="2400" u="sng" dirty="0"/>
          </a:p>
        </p:txBody>
      </p:sp>
    </p:spTree>
    <p:extLst>
      <p:ext uri="{BB962C8B-B14F-4D97-AF65-F5344CB8AC3E}">
        <p14:creationId xmlns:p14="http://schemas.microsoft.com/office/powerpoint/2010/main" val="227824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3892828426"/>
              </p:ext>
            </p:extLst>
          </p:nvPr>
        </p:nvGraphicFramePr>
        <p:xfrm>
          <a:off x="533400" y="1169225"/>
          <a:ext cx="3169920" cy="2686050"/>
        </p:xfrm>
        <a:graphic>
          <a:graphicData uri="http://schemas.openxmlformats.org/drawingml/2006/chart">
            <c:chart xmlns:c="http://schemas.openxmlformats.org/drawingml/2006/chart" xmlns:r="http://schemas.openxmlformats.org/officeDocument/2006/relationships" r:id="rId9"/>
          </a:graphicData>
        </a:graphic>
      </p:graphicFrame>
      <p:pic>
        <p:nvPicPr>
          <p:cNvPr id="5" name="Picture 4"/>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957578" y="209550"/>
            <a:ext cx="678942" cy="306324"/>
          </a:xfrm>
          <a:prstGeom prst="rect">
            <a:avLst/>
          </a:prstGeom>
        </p:spPr>
      </p:pic>
      <p:sp>
        <p:nvSpPr>
          <p:cNvPr id="16" name="TextBox 15"/>
          <p:cNvSpPr txBox="1"/>
          <p:nvPr/>
        </p:nvSpPr>
        <p:spPr>
          <a:xfrm>
            <a:off x="228600" y="2102675"/>
            <a:ext cx="324128" cy="461665"/>
          </a:xfrm>
          <a:prstGeom prst="rect">
            <a:avLst/>
          </a:prstGeom>
          <a:noFill/>
        </p:spPr>
        <p:txBody>
          <a:bodyPr wrap="none" rtlCol="0">
            <a:spAutoFit/>
          </a:bodyPr>
          <a:lstStyle/>
          <a:p>
            <a:r>
              <a:rPr lang="en-US" sz="2400" dirty="0"/>
              <a:t>y</a:t>
            </a:r>
          </a:p>
        </p:txBody>
      </p:sp>
      <p:sp>
        <p:nvSpPr>
          <p:cNvPr id="17" name="TextBox 16"/>
          <p:cNvSpPr txBox="1"/>
          <p:nvPr/>
        </p:nvSpPr>
        <p:spPr>
          <a:xfrm>
            <a:off x="2057400" y="3546010"/>
            <a:ext cx="317716" cy="461665"/>
          </a:xfrm>
          <a:prstGeom prst="rect">
            <a:avLst/>
          </a:prstGeom>
          <a:noFill/>
        </p:spPr>
        <p:txBody>
          <a:bodyPr wrap="none" rtlCol="0">
            <a:spAutoFit/>
          </a:bodyPr>
          <a:lstStyle/>
          <a:p>
            <a:r>
              <a:rPr lang="en-US" sz="2400" dirty="0" smtClean="0"/>
              <a:t>x</a:t>
            </a:r>
            <a:endParaRPr lang="en-US" sz="2400" dirty="0"/>
          </a:p>
        </p:txBody>
      </p:sp>
      <p:cxnSp>
        <p:nvCxnSpPr>
          <p:cNvPr id="20" name="Straight Connector 19"/>
          <p:cNvCxnSpPr/>
          <p:nvPr/>
        </p:nvCxnSpPr>
        <p:spPr>
          <a:xfrm flipV="1">
            <a:off x="731520" y="1143000"/>
            <a:ext cx="3063240" cy="235458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810000" y="1259891"/>
            <a:ext cx="543154" cy="245059"/>
          </a:xfrm>
          <a:prstGeom prst="rect">
            <a:avLst/>
          </a:prstGeom>
        </p:spPr>
      </p:pic>
      <p:pic>
        <p:nvPicPr>
          <p:cNvPr id="29" name="Picture 28"/>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657600" y="2331275"/>
            <a:ext cx="640080" cy="208483"/>
          </a:xfrm>
          <a:prstGeom prst="rect">
            <a:avLst/>
          </a:prstGeom>
        </p:spPr>
      </p:pic>
      <p:sp>
        <p:nvSpPr>
          <p:cNvPr id="30" name="TextBox 29"/>
          <p:cNvSpPr txBox="1"/>
          <p:nvPr/>
        </p:nvSpPr>
        <p:spPr>
          <a:xfrm>
            <a:off x="552728" y="578675"/>
            <a:ext cx="3464666" cy="369332"/>
          </a:xfrm>
          <a:prstGeom prst="rect">
            <a:avLst/>
          </a:prstGeom>
          <a:noFill/>
        </p:spPr>
        <p:txBody>
          <a:bodyPr wrap="none" rtlCol="0">
            <a:spAutoFit/>
          </a:bodyPr>
          <a:lstStyle/>
          <a:p>
            <a:r>
              <a:rPr lang="en-US" dirty="0" smtClean="0"/>
              <a:t>(for fixed     , this is a function of x)</a:t>
            </a:r>
            <a:endParaRPr lang="en-US" dirty="0"/>
          </a:p>
        </p:txBody>
      </p:sp>
      <p:pic>
        <p:nvPicPr>
          <p:cNvPr id="33" name="Picture 32"/>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534095" y="666750"/>
            <a:ext cx="184709" cy="208483"/>
          </a:xfrm>
          <a:prstGeom prst="rect">
            <a:avLst/>
          </a:prstGeom>
        </p:spPr>
      </p:pic>
      <p:cxnSp>
        <p:nvCxnSpPr>
          <p:cNvPr id="34" name="Straight Connector 33"/>
          <p:cNvCxnSpPr/>
          <p:nvPr/>
        </p:nvCxnSpPr>
        <p:spPr>
          <a:xfrm>
            <a:off x="46482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145934" y="578675"/>
            <a:ext cx="3080843" cy="369332"/>
          </a:xfrm>
          <a:prstGeom prst="rect">
            <a:avLst/>
          </a:prstGeom>
          <a:noFill/>
        </p:spPr>
        <p:txBody>
          <a:bodyPr wrap="none" rtlCol="0">
            <a:spAutoFit/>
          </a:bodyPr>
          <a:lstStyle/>
          <a:p>
            <a:r>
              <a:rPr lang="en-US" dirty="0" smtClean="0"/>
              <a:t>(function of the parameter      )</a:t>
            </a:r>
            <a:endParaRPr lang="en-US" dirty="0"/>
          </a:p>
        </p:txBody>
      </p:sp>
      <p:pic>
        <p:nvPicPr>
          <p:cNvPr id="37" name="Picture 3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7816291" y="666750"/>
            <a:ext cx="184709" cy="208483"/>
          </a:xfrm>
          <a:prstGeom prst="rect">
            <a:avLst/>
          </a:prstGeom>
        </p:spPr>
      </p:pic>
      <p:grpSp>
        <p:nvGrpSpPr>
          <p:cNvPr id="49" name="Group 48"/>
          <p:cNvGrpSpPr/>
          <p:nvPr/>
        </p:nvGrpSpPr>
        <p:grpSpPr>
          <a:xfrm>
            <a:off x="4956048" y="1104900"/>
            <a:ext cx="3883152" cy="2914650"/>
            <a:chOff x="4956048" y="1104900"/>
            <a:chExt cx="3883152" cy="2914650"/>
          </a:xfrm>
        </p:grpSpPr>
        <p:graphicFrame>
          <p:nvGraphicFramePr>
            <p:cNvPr id="40" name="Chart 39"/>
            <p:cNvGraphicFramePr>
              <a:graphicFrameLocks/>
            </p:cNvGraphicFramePr>
            <p:nvPr>
              <p:extLst>
                <p:ext uri="{D42A27DB-BD31-4B8C-83A1-F6EECF244321}">
                  <p14:modId xmlns:p14="http://schemas.microsoft.com/office/powerpoint/2010/main" val="2121781722"/>
                </p:ext>
              </p:extLst>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4"/>
            </a:graphicData>
          </a:graphic>
        </p:graphicFrame>
        <p:pic>
          <p:nvPicPr>
            <p:cNvPr id="48" name="Picture 47"/>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956048" y="2132859"/>
              <a:ext cx="530352" cy="245059"/>
            </a:xfrm>
            <a:prstGeom prst="rect">
              <a:avLst/>
            </a:prstGeom>
          </p:spPr>
        </p:pic>
        <p:pic>
          <p:nvPicPr>
            <p:cNvPr id="47" name="Picture 46"/>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7022276" y="3811067"/>
              <a:ext cx="184709" cy="208483"/>
            </a:xfrm>
            <a:prstGeom prst="rect">
              <a:avLst/>
            </a:prstGeom>
          </p:spPr>
        </p:pic>
      </p:gr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62700" y="209550"/>
            <a:ext cx="8763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17">
            <p14:nvContentPartPr>
              <p14:cNvPr id="19" name="Ink 18"/>
              <p14:cNvContentPartPr/>
              <p14:nvPr/>
            </p14:nvContentPartPr>
            <p14:xfrm>
              <a:off x="6996240" y="3105150"/>
              <a:ext cx="264600" cy="193320"/>
            </p14:xfrm>
          </p:contentPart>
        </mc:Choice>
        <mc:Fallback xmlns="">
          <p:pic>
            <p:nvPicPr>
              <p:cNvPr id="19" name="Ink 18"/>
              <p:cNvPicPr/>
              <p:nvPr/>
            </p:nvPicPr>
            <p:blipFill>
              <a:blip r:embed="rId18"/>
              <a:stretch>
                <a:fillRect/>
              </a:stretch>
            </p:blipFill>
            <p:spPr>
              <a:xfrm>
                <a:off x="6984720" y="3094350"/>
                <a:ext cx="285120" cy="213840"/>
              </a:xfrm>
              <a:prstGeom prst="rect">
                <a:avLst/>
              </a:prstGeom>
            </p:spPr>
          </p:pic>
        </mc:Fallback>
      </mc:AlternateContent>
    </p:spTree>
    <p:extLst>
      <p:ext uri="{BB962C8B-B14F-4D97-AF65-F5344CB8AC3E}">
        <p14:creationId xmlns:p14="http://schemas.microsoft.com/office/powerpoint/2010/main" val="87580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6" grpId="0"/>
      <p:bldP spid="17" grpId="0"/>
      <p:bldP spid="30"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4" name="Chart 43"/>
          <p:cNvGraphicFramePr>
            <a:graphicFrameLocks/>
          </p:cNvGraphicFramePr>
          <p:nvPr>
            <p:extLst>
              <p:ext uri="{D42A27DB-BD31-4B8C-83A1-F6EECF244321}">
                <p14:modId xmlns:p14="http://schemas.microsoft.com/office/powerpoint/2010/main" val="2349696626"/>
              </p:ext>
            </p:extLst>
          </p:nvPr>
        </p:nvGraphicFramePr>
        <p:xfrm>
          <a:off x="533400" y="1169225"/>
          <a:ext cx="3169920" cy="2686050"/>
        </p:xfrm>
        <a:graphic>
          <a:graphicData uri="http://schemas.openxmlformats.org/drawingml/2006/chart">
            <c:chart xmlns:c="http://schemas.openxmlformats.org/drawingml/2006/chart" xmlns:r="http://schemas.openxmlformats.org/officeDocument/2006/relationships" r:id="rId9"/>
          </a:graphicData>
        </a:graphic>
      </p:graphicFrame>
      <p:pic>
        <p:nvPicPr>
          <p:cNvPr id="5" name="Picture 4"/>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957578" y="209550"/>
            <a:ext cx="678942" cy="306324"/>
          </a:xfrm>
          <a:prstGeom prst="rect">
            <a:avLst/>
          </a:prstGeom>
        </p:spPr>
      </p:pic>
      <p:sp>
        <p:nvSpPr>
          <p:cNvPr id="16" name="TextBox 15"/>
          <p:cNvSpPr txBox="1"/>
          <p:nvPr/>
        </p:nvSpPr>
        <p:spPr>
          <a:xfrm>
            <a:off x="228600" y="2102675"/>
            <a:ext cx="324128" cy="461665"/>
          </a:xfrm>
          <a:prstGeom prst="rect">
            <a:avLst/>
          </a:prstGeom>
          <a:noFill/>
        </p:spPr>
        <p:txBody>
          <a:bodyPr wrap="none" rtlCol="0">
            <a:spAutoFit/>
          </a:bodyPr>
          <a:lstStyle/>
          <a:p>
            <a:r>
              <a:rPr lang="en-US" sz="2400" dirty="0"/>
              <a:t>y</a:t>
            </a:r>
          </a:p>
        </p:txBody>
      </p:sp>
      <p:sp>
        <p:nvSpPr>
          <p:cNvPr id="17" name="TextBox 16"/>
          <p:cNvSpPr txBox="1"/>
          <p:nvPr/>
        </p:nvSpPr>
        <p:spPr>
          <a:xfrm>
            <a:off x="2057400" y="3546010"/>
            <a:ext cx="317716" cy="461665"/>
          </a:xfrm>
          <a:prstGeom prst="rect">
            <a:avLst/>
          </a:prstGeom>
          <a:noFill/>
        </p:spPr>
        <p:txBody>
          <a:bodyPr wrap="none" rtlCol="0">
            <a:spAutoFit/>
          </a:bodyPr>
          <a:lstStyle/>
          <a:p>
            <a:r>
              <a:rPr lang="en-US" sz="2400" dirty="0" smtClean="0"/>
              <a:t>x</a:t>
            </a:r>
            <a:endParaRPr lang="en-US" sz="2400" dirty="0"/>
          </a:p>
        </p:txBody>
      </p:sp>
      <p:sp>
        <p:nvSpPr>
          <p:cNvPr id="30" name="TextBox 29"/>
          <p:cNvSpPr txBox="1"/>
          <p:nvPr/>
        </p:nvSpPr>
        <p:spPr>
          <a:xfrm>
            <a:off x="552728" y="578675"/>
            <a:ext cx="3464666" cy="369332"/>
          </a:xfrm>
          <a:prstGeom prst="rect">
            <a:avLst/>
          </a:prstGeom>
          <a:noFill/>
        </p:spPr>
        <p:txBody>
          <a:bodyPr wrap="none" rtlCol="0">
            <a:spAutoFit/>
          </a:bodyPr>
          <a:lstStyle/>
          <a:p>
            <a:r>
              <a:rPr lang="en-US" dirty="0" smtClean="0"/>
              <a:t>(for fixed     , this is a function of x)</a:t>
            </a:r>
            <a:endParaRPr lang="en-US" dirty="0"/>
          </a:p>
        </p:txBody>
      </p:sp>
      <p:pic>
        <p:nvPicPr>
          <p:cNvPr id="33" name="Picture 3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534095" y="666750"/>
            <a:ext cx="184709" cy="208483"/>
          </a:xfrm>
          <a:prstGeom prst="rect">
            <a:avLst/>
          </a:prstGeom>
        </p:spPr>
      </p:pic>
      <p:cxnSp>
        <p:nvCxnSpPr>
          <p:cNvPr id="34" name="Straight Connector 33"/>
          <p:cNvCxnSpPr/>
          <p:nvPr/>
        </p:nvCxnSpPr>
        <p:spPr>
          <a:xfrm>
            <a:off x="46482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145934" y="578675"/>
            <a:ext cx="3080843" cy="369332"/>
            <a:chOff x="5145934" y="578675"/>
            <a:chExt cx="3080843" cy="369332"/>
          </a:xfrm>
        </p:grpSpPr>
        <p:sp>
          <p:nvSpPr>
            <p:cNvPr id="36" name="TextBox 35"/>
            <p:cNvSpPr txBox="1"/>
            <p:nvPr/>
          </p:nvSpPr>
          <p:spPr>
            <a:xfrm>
              <a:off x="5145934" y="578675"/>
              <a:ext cx="3080843" cy="369332"/>
            </a:xfrm>
            <a:prstGeom prst="rect">
              <a:avLst/>
            </a:prstGeom>
            <a:noFill/>
          </p:spPr>
          <p:txBody>
            <a:bodyPr wrap="none" rtlCol="0">
              <a:spAutoFit/>
            </a:bodyPr>
            <a:lstStyle/>
            <a:p>
              <a:r>
                <a:rPr lang="en-US" dirty="0" smtClean="0"/>
                <a:t>(function of the parameter      )</a:t>
              </a:r>
              <a:endParaRPr lang="en-US" dirty="0"/>
            </a:p>
          </p:txBody>
        </p:sp>
        <p:pic>
          <p:nvPicPr>
            <p:cNvPr id="37" name="Picture 36"/>
            <p:cNvPicPr>
              <a:picLocks noChangeAspect="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a:xfrm>
              <a:off x="7816291" y="666750"/>
              <a:ext cx="184709" cy="208483"/>
            </a:xfrm>
            <a:prstGeom prst="rect">
              <a:avLst/>
            </a:prstGeom>
          </p:spPr>
        </p:pic>
      </p:grpSp>
      <p:pic>
        <p:nvPicPr>
          <p:cNvPr id="45" name="Picture 4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810000" y="1259891"/>
            <a:ext cx="543154" cy="245059"/>
          </a:xfrm>
          <a:prstGeom prst="rect">
            <a:avLst/>
          </a:prstGeom>
        </p:spPr>
      </p:pic>
      <p:grpSp>
        <p:nvGrpSpPr>
          <p:cNvPr id="46" name="Group 45"/>
          <p:cNvGrpSpPr/>
          <p:nvPr/>
        </p:nvGrpSpPr>
        <p:grpSpPr>
          <a:xfrm>
            <a:off x="4956048" y="1104900"/>
            <a:ext cx="3883152" cy="2914650"/>
            <a:chOff x="4956048" y="1104900"/>
            <a:chExt cx="3883152" cy="2914650"/>
          </a:xfrm>
        </p:grpSpPr>
        <p:graphicFrame>
          <p:nvGraphicFramePr>
            <p:cNvPr id="50" name="Chart 49"/>
            <p:cNvGraphicFramePr>
              <a:graphicFrameLocks/>
            </p:cNvGraphicFramePr>
            <p:nvPr>
              <p:extLst>
                <p:ext uri="{D42A27DB-BD31-4B8C-83A1-F6EECF244321}">
                  <p14:modId xmlns:p14="http://schemas.microsoft.com/office/powerpoint/2010/main" val="1033916439"/>
                </p:ext>
              </p:extLst>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3"/>
            </a:graphicData>
          </a:graphic>
        </p:graphicFrame>
        <p:pic>
          <p:nvPicPr>
            <p:cNvPr id="51" name="Picture 50"/>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956048" y="2132859"/>
              <a:ext cx="530352" cy="245059"/>
            </a:xfrm>
            <a:prstGeom prst="rect">
              <a:avLst/>
            </a:prstGeom>
          </p:spPr>
        </p:pic>
        <p:pic>
          <p:nvPicPr>
            <p:cNvPr id="52" name="Picture 51"/>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7022276" y="3811067"/>
              <a:ext cx="184709" cy="208483"/>
            </a:xfrm>
            <a:prstGeom prst="rect">
              <a:avLst/>
            </a:prstGeom>
          </p:spPr>
        </p:pic>
      </p:grpSp>
      <p:pic>
        <p:nvPicPr>
          <p:cNvPr id="23" name="Picture 2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186514" y="258470"/>
            <a:ext cx="835762" cy="208483"/>
          </a:xfrm>
          <a:prstGeom prst="rect">
            <a:avLst/>
          </a:prstGeom>
        </p:spPr>
      </p:pic>
    </p:spTree>
    <p:extLst>
      <p:ext uri="{BB962C8B-B14F-4D97-AF65-F5344CB8AC3E}">
        <p14:creationId xmlns:p14="http://schemas.microsoft.com/office/powerpoint/2010/main" val="25964188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Chart 43"/>
          <p:cNvGraphicFramePr>
            <a:graphicFrameLocks/>
          </p:cNvGraphicFramePr>
          <p:nvPr>
            <p:extLst>
              <p:ext uri="{D42A27DB-BD31-4B8C-83A1-F6EECF244321}">
                <p14:modId xmlns:p14="http://schemas.microsoft.com/office/powerpoint/2010/main" val="711591561"/>
              </p:ext>
            </p:extLst>
          </p:nvPr>
        </p:nvGraphicFramePr>
        <p:xfrm>
          <a:off x="533400" y="1169225"/>
          <a:ext cx="3169920" cy="2686050"/>
        </p:xfrm>
        <a:graphic>
          <a:graphicData uri="http://schemas.openxmlformats.org/drawingml/2006/chart">
            <c:chart xmlns:c="http://schemas.openxmlformats.org/drawingml/2006/chart" xmlns:r="http://schemas.openxmlformats.org/officeDocument/2006/relationships" r:id="rId10"/>
          </a:graphicData>
        </a:graphic>
      </p:graphicFrame>
      <p:pic>
        <p:nvPicPr>
          <p:cNvPr id="5" name="Picture 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957578" y="209550"/>
            <a:ext cx="678942" cy="306324"/>
          </a:xfrm>
          <a:prstGeom prst="rect">
            <a:avLst/>
          </a:prstGeom>
        </p:spPr>
      </p:pic>
      <p:sp>
        <p:nvSpPr>
          <p:cNvPr id="16" name="TextBox 15"/>
          <p:cNvSpPr txBox="1"/>
          <p:nvPr/>
        </p:nvSpPr>
        <p:spPr>
          <a:xfrm>
            <a:off x="228600" y="2102675"/>
            <a:ext cx="324128" cy="461665"/>
          </a:xfrm>
          <a:prstGeom prst="rect">
            <a:avLst/>
          </a:prstGeom>
          <a:noFill/>
        </p:spPr>
        <p:txBody>
          <a:bodyPr wrap="none" rtlCol="0">
            <a:spAutoFit/>
          </a:bodyPr>
          <a:lstStyle/>
          <a:p>
            <a:r>
              <a:rPr lang="en-US" sz="2400" dirty="0"/>
              <a:t>y</a:t>
            </a:r>
          </a:p>
        </p:txBody>
      </p:sp>
      <p:sp>
        <p:nvSpPr>
          <p:cNvPr id="17" name="TextBox 16"/>
          <p:cNvSpPr txBox="1"/>
          <p:nvPr/>
        </p:nvSpPr>
        <p:spPr>
          <a:xfrm>
            <a:off x="2057400" y="3546010"/>
            <a:ext cx="317716" cy="461665"/>
          </a:xfrm>
          <a:prstGeom prst="rect">
            <a:avLst/>
          </a:prstGeom>
          <a:noFill/>
        </p:spPr>
        <p:txBody>
          <a:bodyPr wrap="none" rtlCol="0">
            <a:spAutoFit/>
          </a:bodyPr>
          <a:lstStyle/>
          <a:p>
            <a:r>
              <a:rPr lang="en-US" sz="2400" dirty="0" smtClean="0"/>
              <a:t>x</a:t>
            </a:r>
            <a:endParaRPr lang="en-US" sz="2400" dirty="0"/>
          </a:p>
        </p:txBody>
      </p:sp>
      <p:cxnSp>
        <p:nvCxnSpPr>
          <p:cNvPr id="20" name="Straight Connector 19"/>
          <p:cNvCxnSpPr/>
          <p:nvPr/>
        </p:nvCxnSpPr>
        <p:spPr>
          <a:xfrm flipV="1">
            <a:off x="833252" y="2331276"/>
            <a:ext cx="2595748" cy="1029441"/>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96640" y="2331276"/>
            <a:ext cx="835762" cy="208483"/>
          </a:xfrm>
          <a:prstGeom prst="rect">
            <a:avLst/>
          </a:prstGeom>
        </p:spPr>
      </p:pic>
      <p:sp>
        <p:nvSpPr>
          <p:cNvPr id="30" name="TextBox 29"/>
          <p:cNvSpPr txBox="1"/>
          <p:nvPr/>
        </p:nvSpPr>
        <p:spPr>
          <a:xfrm>
            <a:off x="552728" y="578675"/>
            <a:ext cx="4258153" cy="369332"/>
          </a:xfrm>
          <a:prstGeom prst="rect">
            <a:avLst/>
          </a:prstGeom>
          <a:noFill/>
        </p:spPr>
        <p:txBody>
          <a:bodyPr wrap="none" rtlCol="0">
            <a:spAutoFit/>
          </a:bodyPr>
          <a:lstStyle/>
          <a:p>
            <a:r>
              <a:rPr lang="en-US" dirty="0" smtClean="0"/>
              <a:t>(for fixed                   , this is a function of x)</a:t>
            </a:r>
            <a:endParaRPr lang="en-US" dirty="0"/>
          </a:p>
        </p:txBody>
      </p:sp>
      <p:cxnSp>
        <p:nvCxnSpPr>
          <p:cNvPr id="34" name="Straight Connector 33"/>
          <p:cNvCxnSpPr/>
          <p:nvPr/>
        </p:nvCxnSpPr>
        <p:spPr>
          <a:xfrm>
            <a:off x="46482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145934" y="209550"/>
            <a:ext cx="3080843" cy="738457"/>
            <a:chOff x="5145934" y="209550"/>
            <a:chExt cx="3080843" cy="738457"/>
          </a:xfrm>
        </p:grpSpPr>
        <p:pic>
          <p:nvPicPr>
            <p:cNvPr id="38" name="Picture 37"/>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6550784" y="209550"/>
              <a:ext cx="662940" cy="306324"/>
            </a:xfrm>
            <a:prstGeom prst="rect">
              <a:avLst/>
            </a:prstGeom>
          </p:spPr>
        </p:pic>
        <p:sp>
          <p:nvSpPr>
            <p:cNvPr id="36" name="TextBox 35"/>
            <p:cNvSpPr txBox="1"/>
            <p:nvPr/>
          </p:nvSpPr>
          <p:spPr>
            <a:xfrm>
              <a:off x="5145934" y="578675"/>
              <a:ext cx="3080843" cy="369332"/>
            </a:xfrm>
            <a:prstGeom prst="rect">
              <a:avLst/>
            </a:prstGeom>
            <a:noFill/>
          </p:spPr>
          <p:txBody>
            <a:bodyPr wrap="none" rtlCol="0">
              <a:spAutoFit/>
            </a:bodyPr>
            <a:lstStyle/>
            <a:p>
              <a:r>
                <a:rPr lang="en-US" dirty="0" smtClean="0"/>
                <a:t>(function of the parameter      )</a:t>
              </a:r>
              <a:endParaRPr lang="en-US" dirty="0"/>
            </a:p>
          </p:txBody>
        </p:sp>
        <p:pic>
          <p:nvPicPr>
            <p:cNvPr id="37" name="Picture 36"/>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7816291" y="666750"/>
              <a:ext cx="184709" cy="208483"/>
            </a:xfrm>
            <a:prstGeom prst="rect">
              <a:avLst/>
            </a:prstGeom>
          </p:spPr>
        </p:pic>
      </p:grpSp>
      <p:pic>
        <p:nvPicPr>
          <p:cNvPr id="45" name="Picture 44"/>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3810000" y="1259891"/>
            <a:ext cx="543154" cy="245059"/>
          </a:xfrm>
          <a:prstGeom prst="rect">
            <a:avLst/>
          </a:prstGeom>
        </p:spPr>
      </p:pic>
      <p:grpSp>
        <p:nvGrpSpPr>
          <p:cNvPr id="46" name="Group 45"/>
          <p:cNvGrpSpPr/>
          <p:nvPr/>
        </p:nvGrpSpPr>
        <p:grpSpPr>
          <a:xfrm>
            <a:off x="4956048" y="1104900"/>
            <a:ext cx="3883152" cy="2914650"/>
            <a:chOff x="4956048" y="1104900"/>
            <a:chExt cx="3883152" cy="2914650"/>
          </a:xfrm>
        </p:grpSpPr>
        <p:graphicFrame>
          <p:nvGraphicFramePr>
            <p:cNvPr id="50" name="Chart 49"/>
            <p:cNvGraphicFramePr>
              <a:graphicFrameLocks/>
            </p:cNvGraphicFramePr>
            <p:nvPr>
              <p:extLst>
                <p:ext uri="{D42A27DB-BD31-4B8C-83A1-F6EECF244321}">
                  <p14:modId xmlns:p14="http://schemas.microsoft.com/office/powerpoint/2010/main" val="1272423888"/>
                </p:ext>
              </p:extLst>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6"/>
            </a:graphicData>
          </a:graphic>
        </p:graphicFrame>
        <p:pic>
          <p:nvPicPr>
            <p:cNvPr id="51" name="Picture 50"/>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4956048" y="2132859"/>
              <a:ext cx="530352" cy="245059"/>
            </a:xfrm>
            <a:prstGeom prst="rect">
              <a:avLst/>
            </a:prstGeom>
          </p:spPr>
        </p:pic>
        <p:pic>
          <p:nvPicPr>
            <p:cNvPr id="52" name="Picture 5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7022276" y="3811067"/>
              <a:ext cx="184709" cy="208483"/>
            </a:xfrm>
            <a:prstGeom prst="rect">
              <a:avLst/>
            </a:prstGeom>
          </p:spPr>
        </p:pic>
      </p:grpSp>
      <mc:AlternateContent xmlns:mc="http://schemas.openxmlformats.org/markup-compatibility/2006" xmlns:p14="http://schemas.microsoft.com/office/powerpoint/2010/main">
        <mc:Choice Requires="p14">
          <p:contentPart p14:bwMode="auto" r:id="rId18">
            <p14:nvContentPartPr>
              <p14:cNvPr id="21" name="Ink 20"/>
              <p14:cNvContentPartPr/>
              <p14:nvPr/>
            </p14:nvContentPartPr>
            <p14:xfrm>
              <a:off x="6996240" y="3147480"/>
              <a:ext cx="264600" cy="193320"/>
            </p14:xfrm>
          </p:contentPart>
        </mc:Choice>
        <mc:Fallback xmlns="">
          <p:pic>
            <p:nvPicPr>
              <p:cNvPr id="21" name="Ink 20"/>
              <p:cNvPicPr/>
              <p:nvPr/>
            </p:nvPicPr>
            <p:blipFill>
              <a:blip r:embed="rId19"/>
              <a:stretch>
                <a:fillRect/>
              </a:stretch>
            </p:blipFill>
            <p:spPr>
              <a:xfrm>
                <a:off x="6984720" y="3136680"/>
                <a:ext cx="285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p14:cNvContentPartPr/>
              <p14:nvPr/>
            </p14:nvContentPartPr>
            <p14:xfrm>
              <a:off x="6477000" y="2724150"/>
              <a:ext cx="264600" cy="193320"/>
            </p14:xfrm>
          </p:contentPart>
        </mc:Choice>
        <mc:Fallback xmlns="">
          <p:pic>
            <p:nvPicPr>
              <p:cNvPr id="23" name="Ink 22"/>
              <p:cNvPicPr/>
              <p:nvPr/>
            </p:nvPicPr>
            <p:blipFill>
              <a:blip r:embed="rId21"/>
              <a:stretch>
                <a:fillRect/>
              </a:stretch>
            </p:blipFill>
            <p:spPr>
              <a:xfrm>
                <a:off x="6465480" y="2713350"/>
                <a:ext cx="285120" cy="213840"/>
              </a:xfrm>
              <a:prstGeom prst="rect">
                <a:avLst/>
              </a:prstGeom>
            </p:spPr>
          </p:pic>
        </mc:Fallback>
      </mc:AlternateContent>
      <p:pic>
        <p:nvPicPr>
          <p:cNvPr id="24" name="Picture 2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600200" y="666750"/>
            <a:ext cx="835762" cy="208483"/>
          </a:xfrm>
          <a:prstGeom prst="rect">
            <a:avLst/>
          </a:prstGeom>
        </p:spPr>
      </p:pic>
    </p:spTree>
    <p:extLst>
      <p:ext uri="{BB962C8B-B14F-4D97-AF65-F5344CB8AC3E}">
        <p14:creationId xmlns:p14="http://schemas.microsoft.com/office/powerpoint/2010/main" val="292353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4956048" y="1104900"/>
            <a:ext cx="3883152" cy="2914650"/>
            <a:chOff x="4956048" y="1104900"/>
            <a:chExt cx="3883152" cy="2914650"/>
          </a:xfrm>
        </p:grpSpPr>
        <p:graphicFrame>
          <p:nvGraphicFramePr>
            <p:cNvPr id="69" name="Chart 68"/>
            <p:cNvGraphicFramePr>
              <a:graphicFrameLocks/>
            </p:cNvGraphicFramePr>
            <p:nvPr>
              <p:extLst>
                <p:ext uri="{D42A27DB-BD31-4B8C-83A1-F6EECF244321}">
                  <p14:modId xmlns:p14="http://schemas.microsoft.com/office/powerpoint/2010/main" val="652671281"/>
                </p:ext>
              </p:extLst>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0"/>
            </a:graphicData>
          </a:graphic>
        </p:graphicFrame>
        <p:pic>
          <p:nvPicPr>
            <p:cNvPr id="70" name="Picture 69"/>
            <p:cNvPicPr>
              <a:picLocks noChangeAspect="1"/>
            </p:cNvPicPr>
            <p:nvPr>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a:xfrm>
              <a:off x="4956048" y="2132859"/>
              <a:ext cx="530352" cy="245059"/>
            </a:xfrm>
            <a:prstGeom prst="rect">
              <a:avLst/>
            </a:prstGeom>
          </p:spPr>
        </p:pic>
        <p:pic>
          <p:nvPicPr>
            <p:cNvPr id="71" name="Picture 70"/>
            <p:cNvPicPr>
              <a:picLocks noChangeAspect="1"/>
            </p:cNvPicPr>
            <p:nvPr>
              <p:custDataLst>
                <p:tags r:id="rId8"/>
              </p:custDataLst>
            </p:nvPr>
          </p:nvPicPr>
          <p:blipFill>
            <a:blip r:embed="rId12" cstate="print">
              <a:extLst>
                <a:ext uri="{28A0092B-C50C-407E-A947-70E740481C1C}">
                  <a14:useLocalDpi xmlns:a14="http://schemas.microsoft.com/office/drawing/2010/main" val="0"/>
                </a:ext>
              </a:extLst>
            </a:blip>
            <a:stretch>
              <a:fillRect/>
            </a:stretch>
          </p:blipFill>
          <p:spPr>
            <a:xfrm>
              <a:off x="7022276" y="3811067"/>
              <a:ext cx="184709" cy="208483"/>
            </a:xfrm>
            <a:prstGeom prst="rect">
              <a:avLst/>
            </a:prstGeom>
          </p:spPr>
        </p:pic>
      </p:grpSp>
      <p:pic>
        <p:nvPicPr>
          <p:cNvPr id="5" name="Picture 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957578" y="209550"/>
            <a:ext cx="678942" cy="306324"/>
          </a:xfrm>
          <a:prstGeom prst="rect">
            <a:avLst/>
          </a:prstGeom>
        </p:spPr>
      </p:pic>
      <p:sp>
        <p:nvSpPr>
          <p:cNvPr id="16" name="TextBox 15"/>
          <p:cNvSpPr txBox="1"/>
          <p:nvPr/>
        </p:nvSpPr>
        <p:spPr>
          <a:xfrm>
            <a:off x="228600" y="2102675"/>
            <a:ext cx="324128" cy="461665"/>
          </a:xfrm>
          <a:prstGeom prst="rect">
            <a:avLst/>
          </a:prstGeom>
          <a:noFill/>
        </p:spPr>
        <p:txBody>
          <a:bodyPr wrap="none" rtlCol="0">
            <a:spAutoFit/>
          </a:bodyPr>
          <a:lstStyle/>
          <a:p>
            <a:r>
              <a:rPr lang="en-US" sz="2400" dirty="0"/>
              <a:t>y</a:t>
            </a:r>
          </a:p>
        </p:txBody>
      </p:sp>
      <p:sp>
        <p:nvSpPr>
          <p:cNvPr id="17" name="TextBox 16"/>
          <p:cNvSpPr txBox="1"/>
          <p:nvPr/>
        </p:nvSpPr>
        <p:spPr>
          <a:xfrm>
            <a:off x="2057400" y="3546010"/>
            <a:ext cx="317716" cy="461665"/>
          </a:xfrm>
          <a:prstGeom prst="rect">
            <a:avLst/>
          </a:prstGeom>
          <a:noFill/>
        </p:spPr>
        <p:txBody>
          <a:bodyPr wrap="none" rtlCol="0">
            <a:spAutoFit/>
          </a:bodyPr>
          <a:lstStyle/>
          <a:p>
            <a:r>
              <a:rPr lang="en-US" sz="2400" dirty="0" smtClean="0"/>
              <a:t>x</a:t>
            </a:r>
            <a:endParaRPr lang="en-US" sz="2400" dirty="0"/>
          </a:p>
        </p:txBody>
      </p:sp>
      <p:cxnSp>
        <p:nvCxnSpPr>
          <p:cNvPr id="20" name="Straight Connector 19"/>
          <p:cNvCxnSpPr/>
          <p:nvPr/>
        </p:nvCxnSpPr>
        <p:spPr>
          <a:xfrm>
            <a:off x="833252" y="3276119"/>
            <a:ext cx="3002478" cy="1334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3596640" y="2331277"/>
            <a:ext cx="649224" cy="208483"/>
          </a:xfrm>
          <a:prstGeom prst="rect">
            <a:avLst/>
          </a:prstGeom>
        </p:spPr>
      </p:pic>
      <p:sp>
        <p:nvSpPr>
          <p:cNvPr id="30" name="TextBox 29"/>
          <p:cNvSpPr txBox="1"/>
          <p:nvPr/>
        </p:nvSpPr>
        <p:spPr>
          <a:xfrm>
            <a:off x="552728" y="578675"/>
            <a:ext cx="4152355" cy="369332"/>
          </a:xfrm>
          <a:prstGeom prst="rect">
            <a:avLst/>
          </a:prstGeom>
          <a:noFill/>
        </p:spPr>
        <p:txBody>
          <a:bodyPr wrap="none" rtlCol="0">
            <a:spAutoFit/>
          </a:bodyPr>
          <a:lstStyle/>
          <a:p>
            <a:r>
              <a:rPr lang="en-US" dirty="0" smtClean="0"/>
              <a:t>(for fixed                , this is a function of x)</a:t>
            </a:r>
            <a:endParaRPr lang="en-US" dirty="0"/>
          </a:p>
        </p:txBody>
      </p:sp>
      <p:cxnSp>
        <p:nvCxnSpPr>
          <p:cNvPr id="34" name="Straight Connector 33"/>
          <p:cNvCxnSpPr/>
          <p:nvPr/>
        </p:nvCxnSpPr>
        <p:spPr>
          <a:xfrm>
            <a:off x="46482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145934" y="209550"/>
            <a:ext cx="3080843" cy="738457"/>
            <a:chOff x="5145934" y="209550"/>
            <a:chExt cx="3080843" cy="738457"/>
          </a:xfrm>
        </p:grpSpPr>
        <p:pic>
          <p:nvPicPr>
            <p:cNvPr id="38" name="Picture 3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50784" y="209550"/>
              <a:ext cx="662940" cy="306324"/>
            </a:xfrm>
            <a:prstGeom prst="rect">
              <a:avLst/>
            </a:prstGeom>
          </p:spPr>
        </p:pic>
        <p:sp>
          <p:nvSpPr>
            <p:cNvPr id="36" name="TextBox 35"/>
            <p:cNvSpPr txBox="1"/>
            <p:nvPr/>
          </p:nvSpPr>
          <p:spPr>
            <a:xfrm>
              <a:off x="5145934" y="578675"/>
              <a:ext cx="3080843" cy="369332"/>
            </a:xfrm>
            <a:prstGeom prst="rect">
              <a:avLst/>
            </a:prstGeom>
            <a:noFill/>
          </p:spPr>
          <p:txBody>
            <a:bodyPr wrap="none" rtlCol="0">
              <a:spAutoFit/>
            </a:bodyPr>
            <a:lstStyle/>
            <a:p>
              <a:r>
                <a:rPr lang="en-US" dirty="0" smtClean="0"/>
                <a:t>(function of the parameter      )</a:t>
              </a:r>
              <a:endParaRPr lang="en-US" dirty="0"/>
            </a:p>
          </p:txBody>
        </p:sp>
        <p:pic>
          <p:nvPicPr>
            <p:cNvPr id="37" name="Picture 36"/>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7816291" y="666750"/>
              <a:ext cx="184709" cy="208483"/>
            </a:xfrm>
            <a:prstGeom prst="rect">
              <a:avLst/>
            </a:prstGeom>
          </p:spPr>
        </p:pic>
      </p:grpSp>
      <p:graphicFrame>
        <p:nvGraphicFramePr>
          <p:cNvPr id="59" name="Chart 58"/>
          <p:cNvGraphicFramePr>
            <a:graphicFrameLocks/>
          </p:cNvGraphicFramePr>
          <p:nvPr>
            <p:extLst>
              <p:ext uri="{D42A27DB-BD31-4B8C-83A1-F6EECF244321}">
                <p14:modId xmlns:p14="http://schemas.microsoft.com/office/powerpoint/2010/main" val="2050082230"/>
              </p:ext>
            </p:extLst>
          </p:nvPr>
        </p:nvGraphicFramePr>
        <p:xfrm>
          <a:off x="533400" y="1169225"/>
          <a:ext cx="3169920" cy="2686050"/>
        </p:xfrm>
        <a:graphic>
          <a:graphicData uri="http://schemas.openxmlformats.org/drawingml/2006/chart">
            <c:chart xmlns:c="http://schemas.openxmlformats.org/drawingml/2006/chart" xmlns:r="http://schemas.openxmlformats.org/officeDocument/2006/relationships" r:id="rId16"/>
          </a:graphicData>
        </a:graphic>
      </p:graphicFrame>
      <p:pic>
        <p:nvPicPr>
          <p:cNvPr id="60" name="Picture 59"/>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3810000" y="1259891"/>
            <a:ext cx="543154" cy="245059"/>
          </a:xfrm>
          <a:prstGeom prst="rect">
            <a:avLst/>
          </a:prstGeom>
        </p:spPr>
      </p:pic>
      <mc:AlternateContent xmlns:mc="http://schemas.openxmlformats.org/markup-compatibility/2006" xmlns:p14="http://schemas.microsoft.com/office/powerpoint/2010/main">
        <mc:Choice Requires="p14">
          <p:contentPart p14:bwMode="auto" r:id="rId18">
            <p14:nvContentPartPr>
              <p14:cNvPr id="21" name="Ink 20"/>
              <p14:cNvContentPartPr/>
              <p14:nvPr/>
            </p14:nvContentPartPr>
            <p14:xfrm>
              <a:off x="6996240" y="3147480"/>
              <a:ext cx="264600" cy="193320"/>
            </p14:xfrm>
          </p:contentPart>
        </mc:Choice>
        <mc:Fallback xmlns="">
          <p:pic>
            <p:nvPicPr>
              <p:cNvPr id="21" name="Ink 20"/>
              <p:cNvPicPr/>
              <p:nvPr/>
            </p:nvPicPr>
            <p:blipFill>
              <a:blip r:embed="rId19"/>
              <a:stretch>
                <a:fillRect/>
              </a:stretch>
            </p:blipFill>
            <p:spPr>
              <a:xfrm>
                <a:off x="6984720" y="3136680"/>
                <a:ext cx="285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p14:cNvContentPartPr/>
              <p14:nvPr/>
            </p14:nvContentPartPr>
            <p14:xfrm>
              <a:off x="6481440" y="2768400"/>
              <a:ext cx="236520" cy="143280"/>
            </p14:xfrm>
          </p:contentPart>
        </mc:Choice>
        <mc:Fallback xmlns="">
          <p:pic>
            <p:nvPicPr>
              <p:cNvPr id="22" name="Ink 21"/>
              <p:cNvPicPr/>
              <p:nvPr/>
            </p:nvPicPr>
            <p:blipFill>
              <a:blip r:embed="rId21"/>
              <a:stretch>
                <a:fillRect/>
              </a:stretch>
            </p:blipFill>
            <p:spPr>
              <a:xfrm>
                <a:off x="6470640" y="2757240"/>
                <a:ext cx="258480" cy="163800"/>
              </a:xfrm>
              <a:prstGeom prst="rect">
                <a:avLst/>
              </a:prstGeom>
            </p:spPr>
          </p:pic>
        </mc:Fallback>
      </mc:AlternateContent>
      <p:pic>
        <p:nvPicPr>
          <p:cNvPr id="24" name="Picture 23"/>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647825" y="666750"/>
            <a:ext cx="649224" cy="208483"/>
          </a:xfrm>
          <a:prstGeom prst="rect">
            <a:avLst/>
          </a:prstGeom>
        </p:spPr>
      </p:pic>
      <mc:AlternateContent xmlns:mc="http://schemas.openxmlformats.org/markup-compatibility/2006" xmlns:p14="http://schemas.microsoft.com/office/powerpoint/2010/main">
        <mc:Choice Requires="p14">
          <p:contentPart p14:bwMode="auto" r:id="rId22">
            <p14:nvContentPartPr>
              <p14:cNvPr id="25" name="Ink 24"/>
              <p14:cNvContentPartPr/>
              <p14:nvPr/>
            </p14:nvContentPartPr>
            <p14:xfrm>
              <a:off x="6019800" y="1733550"/>
              <a:ext cx="236520" cy="143280"/>
            </p14:xfrm>
          </p:contentPart>
        </mc:Choice>
        <mc:Fallback xmlns="">
          <p:pic>
            <p:nvPicPr>
              <p:cNvPr id="25" name="Ink 24"/>
              <p:cNvPicPr/>
              <p:nvPr/>
            </p:nvPicPr>
            <p:blipFill>
              <a:blip r:embed="rId23"/>
              <a:stretch>
                <a:fillRect/>
              </a:stretch>
            </p:blipFill>
            <p:spPr>
              <a:xfrm>
                <a:off x="6009000" y="1722390"/>
                <a:ext cx="258480" cy="163800"/>
              </a:xfrm>
              <a:prstGeom prst="rect">
                <a:avLst/>
              </a:prstGeom>
            </p:spPr>
          </p:pic>
        </mc:Fallback>
      </mc:AlternateContent>
    </p:spTree>
    <p:extLst>
      <p:ext uri="{BB962C8B-B14F-4D97-AF65-F5344CB8AC3E}">
        <p14:creationId xmlns:p14="http://schemas.microsoft.com/office/powerpoint/2010/main" val="355148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12463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Straight Connector 5"/>
          <p:cNvCxnSpPr/>
          <p:nvPr/>
        </p:nvCxnSpPr>
        <p:spPr>
          <a:xfrm>
            <a:off x="20912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2057400" y="2190750"/>
            <a:ext cx="4495800" cy="1625589"/>
          </a:xfrm>
        </p:spPr>
        <p:txBody>
          <a:bodyPr anchor="t" anchorCtr="0">
            <a:noAutofit/>
          </a:bodyPr>
          <a:lstStyle/>
          <a:p>
            <a:pPr algn="l"/>
            <a:r>
              <a:rPr lang="en-US" sz="6000" b="1" dirty="0" smtClean="0">
                <a:solidFill>
                  <a:schemeClr val="accent2"/>
                </a:solidFill>
              </a:rPr>
              <a:t>Cost</a:t>
            </a:r>
            <a:r>
              <a:rPr lang="en-US" sz="6000" b="1" dirty="0">
                <a:solidFill>
                  <a:schemeClr val="accent2"/>
                </a:solidFill>
              </a:rPr>
              <a:t> </a:t>
            </a:r>
            <a:r>
              <a:rPr lang="en-US" sz="6000" b="1" dirty="0" smtClean="0">
                <a:solidFill>
                  <a:schemeClr val="accent2"/>
                </a:solidFill>
              </a:rPr>
              <a:t>function</a:t>
            </a:r>
            <a:r>
              <a:rPr lang="en-US" sz="6000" b="1" dirty="0">
                <a:solidFill>
                  <a:schemeClr val="accent2"/>
                </a:solidFill>
              </a:rPr>
              <a:t/>
            </a:r>
            <a:br>
              <a:rPr lang="en-US" sz="6000" b="1" dirty="0">
                <a:solidFill>
                  <a:schemeClr val="accent2"/>
                </a:solidFill>
              </a:rPr>
            </a:br>
            <a:r>
              <a:rPr lang="en-US" sz="6000" b="1" dirty="0" smtClean="0">
                <a:solidFill>
                  <a:schemeClr val="accent2"/>
                </a:solidFill>
              </a:rPr>
              <a:t>intuition II</a:t>
            </a:r>
            <a:endParaRPr lang="en-US" sz="6000" b="1" dirty="0">
              <a:solidFill>
                <a:schemeClr val="accent2"/>
              </a:solidFill>
            </a:endParaRPr>
          </a:p>
        </p:txBody>
      </p:sp>
      <p:sp>
        <p:nvSpPr>
          <p:cNvPr id="8" name="Title 1"/>
          <p:cNvSpPr txBox="1">
            <a:spLocks/>
          </p:cNvSpPr>
          <p:nvPr/>
        </p:nvSpPr>
        <p:spPr>
          <a:xfrm>
            <a:off x="20574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t>
            </a:r>
            <a:r>
              <a:rPr lang="en-US" dirty="0">
                <a:solidFill>
                  <a:schemeClr val="tx1">
                    <a:lumMod val="75000"/>
                    <a:lumOff val="25000"/>
                  </a:schemeClr>
                </a:solidFill>
              </a:rPr>
              <a:t>r</a:t>
            </a:r>
            <a:r>
              <a:rPr lang="en-US" dirty="0" smtClean="0">
                <a:solidFill>
                  <a:schemeClr val="tx1">
                    <a:lumMod val="75000"/>
                    <a:lumOff val="25000"/>
                  </a:schemeClr>
                </a:solidFill>
              </a:rPr>
              <a:t>egression with </a:t>
            </a:r>
            <a:r>
              <a:rPr lang="en-US" dirty="0">
                <a:solidFill>
                  <a:schemeClr val="tx1">
                    <a:lumMod val="75000"/>
                    <a:lumOff val="25000"/>
                  </a:schemeClr>
                </a:solidFill>
              </a:rPr>
              <a:t>o</a:t>
            </a:r>
            <a:r>
              <a:rPr lang="en-US" dirty="0" smtClean="0">
                <a:solidFill>
                  <a:schemeClr val="tx1">
                    <a:lumMod val="75000"/>
                    <a:lumOff val="25000"/>
                  </a:schemeClr>
                </a:solidFill>
              </a:rPr>
              <a:t>ne variable</a:t>
            </a:r>
            <a:endParaRPr lang="en-US" dirty="0">
              <a:solidFill>
                <a:schemeClr val="tx1">
                  <a:lumMod val="75000"/>
                  <a:lumOff val="25000"/>
                </a:schemeClr>
              </a:solidFill>
            </a:endParaRPr>
          </a:p>
        </p:txBody>
      </p:sp>
      <p:sp>
        <p:nvSpPr>
          <p:cNvPr id="10" name="Rectangle 9"/>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7250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515468" y="895350"/>
            <a:ext cx="2580532" cy="359077"/>
          </a:xfrm>
          <a:prstGeom prst="rect">
            <a:avLst/>
          </a:prstGeom>
        </p:spPr>
      </p:pic>
      <p:sp>
        <p:nvSpPr>
          <p:cNvPr id="10" name="TextBox 9"/>
          <p:cNvSpPr txBox="1"/>
          <p:nvPr/>
        </p:nvSpPr>
        <p:spPr>
          <a:xfrm>
            <a:off x="622258" y="786885"/>
            <a:ext cx="2143536" cy="584775"/>
          </a:xfrm>
          <a:prstGeom prst="rect">
            <a:avLst/>
          </a:prstGeom>
          <a:noFill/>
        </p:spPr>
        <p:txBody>
          <a:bodyPr wrap="none" rtlCol="0">
            <a:spAutoFit/>
          </a:bodyPr>
          <a:lstStyle/>
          <a:p>
            <a:r>
              <a:rPr lang="en-US" sz="3200" dirty="0" smtClean="0"/>
              <a:t>Hypothesis:</a:t>
            </a:r>
            <a:endParaRPr lang="en-US" sz="3200" dirty="0"/>
          </a:p>
        </p:txBody>
      </p:sp>
      <p:pic>
        <p:nvPicPr>
          <p:cNvPr id="20" name="Picture 1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478530" y="1877915"/>
            <a:ext cx="755670" cy="321562"/>
          </a:xfrm>
          <a:prstGeom prst="rect">
            <a:avLst/>
          </a:prstGeom>
        </p:spPr>
      </p:pic>
      <p:sp>
        <p:nvSpPr>
          <p:cNvPr id="15" name="TextBox 14"/>
          <p:cNvSpPr txBox="1"/>
          <p:nvPr/>
        </p:nvSpPr>
        <p:spPr>
          <a:xfrm>
            <a:off x="622258" y="1719890"/>
            <a:ext cx="2189638" cy="584775"/>
          </a:xfrm>
          <a:prstGeom prst="rect">
            <a:avLst/>
          </a:prstGeom>
          <a:noFill/>
        </p:spPr>
        <p:txBody>
          <a:bodyPr wrap="none" rtlCol="0">
            <a:spAutoFit/>
          </a:bodyPr>
          <a:lstStyle/>
          <a:p>
            <a:r>
              <a:rPr lang="en-US" sz="3200" dirty="0" smtClean="0"/>
              <a:t>Parameters:</a:t>
            </a:r>
            <a:endParaRPr lang="en-US" sz="3200" dirty="0"/>
          </a:p>
        </p:txBody>
      </p:sp>
      <p:sp>
        <p:nvSpPr>
          <p:cNvPr id="17" name="TextBox 16"/>
          <p:cNvSpPr txBox="1"/>
          <p:nvPr/>
        </p:nvSpPr>
        <p:spPr>
          <a:xfrm>
            <a:off x="622258" y="2615685"/>
            <a:ext cx="2578142" cy="584775"/>
          </a:xfrm>
          <a:prstGeom prst="rect">
            <a:avLst/>
          </a:prstGeom>
          <a:noFill/>
        </p:spPr>
        <p:txBody>
          <a:bodyPr wrap="none" rtlCol="0">
            <a:spAutoFit/>
          </a:bodyPr>
          <a:lstStyle/>
          <a:p>
            <a:r>
              <a:rPr lang="en-US" sz="3200" dirty="0" smtClean="0"/>
              <a:t>Cost Function:</a:t>
            </a:r>
            <a:endParaRPr lang="en-US" sz="3200" dirty="0"/>
          </a:p>
        </p:txBody>
      </p:sp>
      <p:pic>
        <p:nvPicPr>
          <p:cNvPr id="2" name="Picture 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478530" y="3701415"/>
            <a:ext cx="2765679" cy="546735"/>
          </a:xfrm>
          <a:prstGeom prst="rect">
            <a:avLst/>
          </a:prstGeom>
        </p:spPr>
      </p:pic>
      <p:sp>
        <p:nvSpPr>
          <p:cNvPr id="19" name="TextBox 18"/>
          <p:cNvSpPr txBox="1"/>
          <p:nvPr/>
        </p:nvSpPr>
        <p:spPr>
          <a:xfrm>
            <a:off x="622258" y="3587175"/>
            <a:ext cx="1063112" cy="584775"/>
          </a:xfrm>
          <a:prstGeom prst="rect">
            <a:avLst/>
          </a:prstGeom>
          <a:noFill/>
        </p:spPr>
        <p:txBody>
          <a:bodyPr wrap="none" rtlCol="0">
            <a:spAutoFit/>
          </a:bodyPr>
          <a:lstStyle/>
          <a:p>
            <a:r>
              <a:rPr lang="en-US" sz="3200" dirty="0" smtClean="0"/>
              <a:t>Goal:</a:t>
            </a:r>
            <a:endParaRPr lang="en-US" sz="3200" dirty="0"/>
          </a:p>
        </p:txBody>
      </p:sp>
      <p:pic>
        <p:nvPicPr>
          <p:cNvPr id="11" name="Picture 1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429000" y="2686247"/>
            <a:ext cx="4065270" cy="571303"/>
          </a:xfrm>
          <a:prstGeom prst="rect">
            <a:avLst/>
          </a:prstGeom>
        </p:spPr>
      </p:pic>
    </p:spTree>
    <p:extLst>
      <p:ext uri="{BB962C8B-B14F-4D97-AF65-F5344CB8AC3E}">
        <p14:creationId xmlns:p14="http://schemas.microsoft.com/office/powerpoint/2010/main" val="3578508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06059" y="4229100"/>
            <a:ext cx="2484882" cy="306324"/>
          </a:xfrm>
          <a:prstGeom prst="rect">
            <a:avLst/>
          </a:prstGeom>
        </p:spPr>
      </p:pic>
      <p:sp>
        <p:nvSpPr>
          <p:cNvPr id="30" name="TextBox 29"/>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3" name="Picture 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cxnSp>
        <p:nvCxnSpPr>
          <p:cNvPr id="34" name="Straight Connector 33"/>
          <p:cNvCxnSpPr/>
          <p:nvPr/>
        </p:nvCxnSpPr>
        <p:spPr>
          <a:xfrm>
            <a:off x="51054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66" name="Picture 6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p:pic>
        <p:nvPicPr>
          <p:cNvPr id="48" name="Picture 4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077200" y="1183691"/>
            <a:ext cx="530352" cy="245059"/>
          </a:xfrm>
          <a:prstGeom prst="rect">
            <a:avLst/>
          </a:prstGeom>
        </p:spPr>
      </p:pic>
      <p:pic>
        <p:nvPicPr>
          <p:cNvPr id="47" name="Picture 4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907655" y="3582467"/>
            <a:ext cx="184709" cy="208483"/>
          </a:xfrm>
          <a:prstGeom prst="rect">
            <a:avLst/>
          </a:prstGeom>
        </p:spPr>
      </p:pic>
      <p:graphicFrame>
        <p:nvGraphicFramePr>
          <p:cNvPr id="54" name="Chart 53"/>
          <p:cNvGraphicFramePr>
            <a:graphicFrameLocks/>
          </p:cNvGraphicFramePr>
          <p:nvPr>
            <p:extLst>
              <p:ext uri="{D42A27DB-BD31-4B8C-83A1-F6EECF244321}">
                <p14:modId xmlns:p14="http://schemas.microsoft.com/office/powerpoint/2010/main" val="2083933837"/>
              </p:ext>
            </p:extLst>
          </p:nvPr>
        </p:nvGraphicFramePr>
        <p:xfrm>
          <a:off x="955296" y="1200150"/>
          <a:ext cx="4114800" cy="2909045"/>
        </p:xfrm>
        <a:graphic>
          <a:graphicData uri="http://schemas.openxmlformats.org/drawingml/2006/chart">
            <c:chart xmlns:c="http://schemas.openxmlformats.org/drawingml/2006/chart" xmlns:r="http://schemas.openxmlformats.org/officeDocument/2006/relationships" r:id="rId14"/>
          </a:graphicData>
        </a:graphic>
      </p:graphicFrame>
      <p:sp>
        <p:nvSpPr>
          <p:cNvPr id="55" name="TextBox 54"/>
          <p:cNvSpPr txBox="1"/>
          <p:nvPr/>
        </p:nvSpPr>
        <p:spPr>
          <a:xfrm>
            <a:off x="0" y="2001619"/>
            <a:ext cx="1013739" cy="646331"/>
          </a:xfrm>
          <a:prstGeom prst="rect">
            <a:avLst/>
          </a:prstGeom>
          <a:noFill/>
        </p:spPr>
        <p:txBody>
          <a:bodyPr vert="horz" wrap="none" rtlCol="0">
            <a:spAutoFit/>
          </a:bodyPr>
          <a:lstStyle/>
          <a:p>
            <a:pPr algn="ctr"/>
            <a:r>
              <a:rPr lang="en-US" dirty="0" smtClean="0"/>
              <a:t>Price ($) </a:t>
            </a:r>
          </a:p>
          <a:p>
            <a:pPr algn="ctr"/>
            <a:r>
              <a:rPr lang="en-US" dirty="0" smtClean="0"/>
              <a:t>in 1000’s</a:t>
            </a:r>
            <a:endParaRPr lang="en-US" dirty="0"/>
          </a:p>
        </p:txBody>
      </p:sp>
      <p:sp>
        <p:nvSpPr>
          <p:cNvPr id="57" name="TextBox 56"/>
          <p:cNvSpPr txBox="1"/>
          <p:nvPr/>
        </p:nvSpPr>
        <p:spPr>
          <a:xfrm>
            <a:off x="2286000" y="3943350"/>
            <a:ext cx="1607171" cy="369332"/>
          </a:xfrm>
          <a:prstGeom prst="rect">
            <a:avLst/>
          </a:prstGeom>
          <a:noFill/>
        </p:spPr>
        <p:txBody>
          <a:bodyPr vert="horz" wrap="none" rtlCol="0">
            <a:spAutoFit/>
          </a:bodyPr>
          <a:lstStyle/>
          <a:p>
            <a:pPr algn="ctr"/>
            <a:r>
              <a:rPr lang="en-US" dirty="0" smtClean="0"/>
              <a:t>Size in feet</a:t>
            </a:r>
            <a:r>
              <a:rPr lang="en-US" baseline="30000" dirty="0" smtClean="0"/>
              <a:t>2</a:t>
            </a:r>
            <a:r>
              <a:rPr lang="en-US" dirty="0" smtClean="0"/>
              <a:t> (x)</a:t>
            </a:r>
            <a:endParaRPr lang="en-US" dirty="0"/>
          </a:p>
        </p:txBody>
      </p:sp>
      <p:cxnSp>
        <p:nvCxnSpPr>
          <p:cNvPr id="59" name="Straight Connector 58"/>
          <p:cNvCxnSpPr/>
          <p:nvPr/>
        </p:nvCxnSpPr>
        <p:spPr>
          <a:xfrm flipV="1">
            <a:off x="1013739" y="2535013"/>
            <a:ext cx="3863061" cy="1047215"/>
          </a:xfrm>
          <a:prstGeom prst="line">
            <a:avLst/>
          </a:prstGeom>
          <a:ln w="254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5791200" y="1067629"/>
            <a:ext cx="0" cy="2629966"/>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562600" y="3429828"/>
            <a:ext cx="2971800" cy="0"/>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5695950" y="1504950"/>
            <a:ext cx="2457450" cy="1760585"/>
          </a:xfrm>
          <a:custGeom>
            <a:avLst/>
            <a:gdLst>
              <a:gd name="connsiteX0" fmla="*/ 0 w 2457450"/>
              <a:gd name="connsiteY0" fmla="*/ 0 h 1760585"/>
              <a:gd name="connsiteX1" fmla="*/ 354330 w 2457450"/>
              <a:gd name="connsiteY1" fmla="*/ 1245870 h 1760585"/>
              <a:gd name="connsiteX2" fmla="*/ 1200150 w 2457450"/>
              <a:gd name="connsiteY2" fmla="*/ 1760220 h 1760585"/>
              <a:gd name="connsiteX3" fmla="*/ 2000250 w 2457450"/>
              <a:gd name="connsiteY3" fmla="*/ 1303020 h 1760585"/>
              <a:gd name="connsiteX4" fmla="*/ 2457450 w 2457450"/>
              <a:gd name="connsiteY4" fmla="*/ 22860 h 1760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1760585">
                <a:moveTo>
                  <a:pt x="0" y="0"/>
                </a:moveTo>
                <a:cubicBezTo>
                  <a:pt x="77152" y="476250"/>
                  <a:pt x="154305" y="952500"/>
                  <a:pt x="354330" y="1245870"/>
                </a:cubicBezTo>
                <a:cubicBezTo>
                  <a:pt x="554355" y="1539240"/>
                  <a:pt x="925830" y="1750695"/>
                  <a:pt x="1200150" y="1760220"/>
                </a:cubicBezTo>
                <a:cubicBezTo>
                  <a:pt x="1474470" y="1769745"/>
                  <a:pt x="1790700" y="1592580"/>
                  <a:pt x="2000250" y="1303020"/>
                </a:cubicBezTo>
                <a:cubicBezTo>
                  <a:pt x="2209800" y="1013460"/>
                  <a:pt x="2333625" y="518160"/>
                  <a:pt x="2457450" y="22860"/>
                </a:cubicBezTo>
              </a:path>
            </a:pathLst>
          </a:custGeom>
          <a:ln w="15748">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98839" y="204850"/>
            <a:ext cx="9429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3000" y="4554790"/>
            <a:ext cx="266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43000" y="4529200"/>
            <a:ext cx="872052" cy="369332"/>
          </a:xfrm>
          <a:prstGeom prst="rect">
            <a:avLst/>
          </a:prstGeom>
          <a:noFill/>
        </p:spPr>
        <p:txBody>
          <a:bodyPr wrap="square" rtlCol="0">
            <a:spAutoFit/>
          </a:bodyPr>
          <a:lstStyle/>
          <a:p>
            <a:r>
              <a:rPr lang="sv-SE" dirty="0" smtClean="0"/>
              <a:t>    = 50</a:t>
            </a:r>
            <a:endParaRPr lang="sv-SE" dirty="0"/>
          </a:p>
        </p:txBody>
      </p:sp>
      <p:sp>
        <p:nvSpPr>
          <p:cNvPr id="24" name="TextBox 23"/>
          <p:cNvSpPr txBox="1"/>
          <p:nvPr/>
        </p:nvSpPr>
        <p:spPr>
          <a:xfrm>
            <a:off x="2286000" y="4473332"/>
            <a:ext cx="1828800" cy="369332"/>
          </a:xfrm>
          <a:prstGeom prst="rect">
            <a:avLst/>
          </a:prstGeom>
          <a:noFill/>
        </p:spPr>
        <p:txBody>
          <a:bodyPr wrap="square" rtlCol="0">
            <a:spAutoFit/>
          </a:bodyPr>
          <a:lstStyle/>
          <a:p>
            <a:r>
              <a:rPr lang="sv-SE" dirty="0" smtClean="0"/>
              <a:t>    = 0.06</a:t>
            </a:r>
            <a:endParaRPr lang="sv-SE" dirty="0"/>
          </a:p>
        </p:txBody>
      </p:sp>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47900" y="4552950"/>
            <a:ext cx="342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61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132" y="216725"/>
            <a:ext cx="5943600" cy="4457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13" name="Picture 1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8468" y="216725"/>
            <a:ext cx="9429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237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2400" y="63639"/>
            <a:ext cx="8991600" cy="4278094"/>
          </a:xfrm>
          <a:prstGeom prst="rect">
            <a:avLst/>
          </a:prstGeom>
          <a:noFill/>
          <a:ln w="9525">
            <a:noFill/>
            <a:miter lim="800000"/>
            <a:headEnd/>
            <a:tailEnd/>
          </a:ln>
        </p:spPr>
        <p:txBody>
          <a:bodyPr wrap="square">
            <a:spAutoFit/>
          </a:bodyPr>
          <a:lstStyle/>
          <a:p>
            <a:pPr rtl="0" fontAlgn="base">
              <a:spcBef>
                <a:spcPct val="0"/>
              </a:spcBef>
              <a:spcAft>
                <a:spcPct val="0"/>
              </a:spcAft>
            </a:pPr>
            <a:r>
              <a:rPr lang="en-US" sz="2400" dirty="0" smtClean="0">
                <a:latin typeface="+mn-lt"/>
              </a:rPr>
              <a:t>Machine Learning</a:t>
            </a:r>
          </a:p>
          <a:p>
            <a:pPr lvl="1">
              <a:buFontTx/>
              <a:buChar char="-"/>
            </a:pPr>
            <a:r>
              <a:rPr lang="en-US" sz="2400" dirty="0" smtClean="0">
                <a:latin typeface="+mn-lt"/>
              </a:rPr>
              <a:t> Grew out of work in AI</a:t>
            </a:r>
          </a:p>
          <a:p>
            <a:pPr lvl="1">
              <a:buFontTx/>
              <a:buChar char="-"/>
            </a:pPr>
            <a:r>
              <a:rPr lang="en-US" sz="2400" dirty="0" smtClean="0"/>
              <a:t> New capability for computers </a:t>
            </a:r>
          </a:p>
          <a:p>
            <a:pPr lvl="1"/>
            <a:endParaRPr lang="en-US" sz="800" dirty="0" smtClean="0">
              <a:latin typeface="+mn-lt"/>
            </a:endParaRPr>
          </a:p>
          <a:p>
            <a:r>
              <a:rPr lang="en-US" sz="2400" dirty="0" smtClean="0">
                <a:latin typeface="+mn-lt"/>
              </a:rPr>
              <a:t>Examples: </a:t>
            </a:r>
          </a:p>
          <a:p>
            <a:pPr lvl="1">
              <a:buFontTx/>
              <a:buChar char="-"/>
            </a:pPr>
            <a:r>
              <a:rPr lang="en-US" sz="2400" dirty="0" smtClean="0">
                <a:latin typeface="+mn-lt"/>
              </a:rPr>
              <a:t> Database mining </a:t>
            </a:r>
          </a:p>
          <a:p>
            <a:pPr lvl="2"/>
            <a:r>
              <a:rPr lang="en-US" sz="2400" dirty="0" smtClean="0"/>
              <a:t>Large datasets from growth of automation/web.  </a:t>
            </a:r>
          </a:p>
          <a:p>
            <a:pPr lvl="2"/>
            <a:r>
              <a:rPr lang="en-US" sz="2400" dirty="0" smtClean="0">
                <a:latin typeface="+mn-lt"/>
              </a:rPr>
              <a:t>E.g., Web click</a:t>
            </a:r>
            <a:r>
              <a:rPr lang="en-US" sz="2400" dirty="0" smtClean="0"/>
              <a:t> data</a:t>
            </a:r>
            <a:r>
              <a:rPr lang="en-US" sz="2400" dirty="0" smtClean="0">
                <a:latin typeface="+mn-lt"/>
              </a:rPr>
              <a:t>, medical records, biology, engineering</a:t>
            </a:r>
          </a:p>
          <a:p>
            <a:pPr lvl="1">
              <a:buFontTx/>
              <a:buChar char="-"/>
            </a:pPr>
            <a:r>
              <a:rPr lang="en-US" sz="2400" dirty="0">
                <a:latin typeface="+mn-lt"/>
              </a:rPr>
              <a:t> </a:t>
            </a:r>
            <a:r>
              <a:rPr lang="en-US" sz="2400" dirty="0" smtClean="0">
                <a:latin typeface="+mn-lt"/>
              </a:rPr>
              <a:t>Applications can’t program by hand.</a:t>
            </a:r>
          </a:p>
          <a:p>
            <a:pPr lvl="2"/>
            <a:r>
              <a:rPr lang="en-US" sz="2400" dirty="0" smtClean="0"/>
              <a:t>E.g., Autonomous helicopter, handwriting recognition, most of Natural Language Processing (NLP), Computer Vision. </a:t>
            </a:r>
            <a:endParaRPr lang="en-US" sz="2400" dirty="0" smtClean="0">
              <a:latin typeface="+mn-lt"/>
            </a:endParaRPr>
          </a:p>
          <a:p>
            <a:pPr rtl="0" fontAlgn="base">
              <a:spcBef>
                <a:spcPct val="0"/>
              </a:spcBef>
              <a:spcAft>
                <a:spcPct val="0"/>
              </a:spcAft>
            </a:pPr>
            <a:endParaRPr lang="en-US" sz="2400" kern="1200" dirty="0">
              <a:latin typeface="+mn-lt"/>
              <a:ea typeface="+mn-ea"/>
              <a:cs typeface="Arial" pitchFamily="34" charset="0"/>
            </a:endParaRPr>
          </a:p>
        </p:txBody>
      </p:sp>
    </p:spTree>
    <p:extLst>
      <p:ext uri="{BB962C8B-B14F-4D97-AF65-F5344CB8AC3E}">
        <p14:creationId xmlns:p14="http://schemas.microsoft.com/office/powerpoint/2010/main" val="123862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2" y="700088"/>
            <a:ext cx="9010348" cy="377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20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76250"/>
            <a:ext cx="919709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3165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8994637"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1246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2400" y="63639"/>
            <a:ext cx="8991600" cy="4585871"/>
          </a:xfrm>
          <a:prstGeom prst="rect">
            <a:avLst/>
          </a:prstGeom>
          <a:noFill/>
          <a:ln w="9525">
            <a:noFill/>
            <a:miter lim="800000"/>
            <a:headEnd/>
            <a:tailEnd/>
          </a:ln>
        </p:spPr>
        <p:txBody>
          <a:bodyPr wrap="square">
            <a:spAutoFit/>
          </a:bodyPr>
          <a:lstStyle/>
          <a:p>
            <a:pPr rtl="0" fontAlgn="base">
              <a:spcBef>
                <a:spcPct val="0"/>
              </a:spcBef>
              <a:spcAft>
                <a:spcPct val="0"/>
              </a:spcAft>
            </a:pPr>
            <a:r>
              <a:rPr lang="en-US" sz="2800" b="1" dirty="0">
                <a:solidFill>
                  <a:schemeClr val="accent2"/>
                </a:solidFill>
                <a:latin typeface="+mj-lt"/>
                <a:ea typeface="+mj-ea"/>
                <a:cs typeface="+mj-cs"/>
              </a:rPr>
              <a:t>Practical Applications of Machine </a:t>
            </a:r>
            <a:r>
              <a:rPr lang="en-US" sz="2800" b="1" dirty="0" smtClean="0">
                <a:solidFill>
                  <a:schemeClr val="accent2"/>
                </a:solidFill>
                <a:latin typeface="+mj-lt"/>
                <a:ea typeface="+mj-ea"/>
                <a:cs typeface="+mj-cs"/>
              </a:rPr>
              <a:t>Learning</a:t>
            </a:r>
            <a:endParaRPr lang="en-US" sz="2800" b="1" dirty="0">
              <a:solidFill>
                <a:schemeClr val="accent2"/>
              </a:solidFill>
              <a:latin typeface="+mj-lt"/>
              <a:ea typeface="+mj-ea"/>
              <a:cs typeface="+mj-cs"/>
            </a:endParaRPr>
          </a:p>
          <a:p>
            <a:pPr marL="342900" indent="-342900" fontAlgn="base">
              <a:spcBef>
                <a:spcPct val="0"/>
              </a:spcBef>
              <a:spcAft>
                <a:spcPct val="0"/>
              </a:spcAft>
              <a:buFont typeface="Wingdings" pitchFamily="2" charset="2"/>
              <a:buChar char="§"/>
            </a:pPr>
            <a:r>
              <a:rPr lang="en-US" sz="2000" dirty="0" smtClean="0"/>
              <a:t>Spam </a:t>
            </a:r>
            <a:r>
              <a:rPr lang="en-US" sz="2000" dirty="0"/>
              <a:t>filtering</a:t>
            </a:r>
          </a:p>
          <a:p>
            <a:pPr marL="342900" indent="-342900" fontAlgn="base">
              <a:spcBef>
                <a:spcPct val="0"/>
              </a:spcBef>
              <a:spcAft>
                <a:spcPct val="0"/>
              </a:spcAft>
              <a:buFont typeface="Wingdings" pitchFamily="2" charset="2"/>
              <a:buChar char="§"/>
            </a:pPr>
            <a:r>
              <a:rPr lang="en-US" sz="2000" dirty="0"/>
              <a:t>Speech/handwriting recognition</a:t>
            </a:r>
          </a:p>
          <a:p>
            <a:pPr marL="342900" indent="-342900" fontAlgn="base">
              <a:spcBef>
                <a:spcPct val="0"/>
              </a:spcBef>
              <a:spcAft>
                <a:spcPct val="0"/>
              </a:spcAft>
              <a:buFont typeface="Wingdings" pitchFamily="2" charset="2"/>
              <a:buChar char="§"/>
            </a:pPr>
            <a:r>
              <a:rPr lang="en-US" sz="2000" dirty="0"/>
              <a:t>Object detection/recognition</a:t>
            </a:r>
          </a:p>
          <a:p>
            <a:pPr marL="342900" indent="-342900" fontAlgn="base">
              <a:spcBef>
                <a:spcPct val="0"/>
              </a:spcBef>
              <a:spcAft>
                <a:spcPct val="0"/>
              </a:spcAft>
              <a:buFont typeface="Wingdings" pitchFamily="2" charset="2"/>
              <a:buChar char="§"/>
            </a:pPr>
            <a:r>
              <a:rPr lang="en-US" sz="2000" dirty="0"/>
              <a:t>Weather prediction</a:t>
            </a:r>
          </a:p>
          <a:p>
            <a:pPr marL="342900" indent="-342900" fontAlgn="base">
              <a:spcBef>
                <a:spcPct val="0"/>
              </a:spcBef>
              <a:spcAft>
                <a:spcPct val="0"/>
              </a:spcAft>
              <a:buFont typeface="Wingdings" pitchFamily="2" charset="2"/>
              <a:buChar char="§"/>
            </a:pPr>
            <a:r>
              <a:rPr lang="en-US" sz="2000" dirty="0"/>
              <a:t>Stock market analysis</a:t>
            </a:r>
          </a:p>
          <a:p>
            <a:pPr marL="342900" indent="-342900" fontAlgn="base">
              <a:spcBef>
                <a:spcPct val="0"/>
              </a:spcBef>
              <a:spcAft>
                <a:spcPct val="0"/>
              </a:spcAft>
              <a:buFont typeface="Wingdings" pitchFamily="2" charset="2"/>
              <a:buChar char="§"/>
            </a:pPr>
            <a:r>
              <a:rPr lang="en-US" sz="2000" dirty="0"/>
              <a:t>Search engines (</a:t>
            </a:r>
            <a:r>
              <a:rPr lang="en-US" sz="2000" dirty="0" err="1"/>
              <a:t>e.g</a:t>
            </a:r>
            <a:r>
              <a:rPr lang="en-US" sz="2000" dirty="0"/>
              <a:t>, Google)</a:t>
            </a:r>
          </a:p>
          <a:p>
            <a:pPr marL="342900" indent="-342900" fontAlgn="base">
              <a:spcBef>
                <a:spcPct val="0"/>
              </a:spcBef>
              <a:spcAft>
                <a:spcPct val="0"/>
              </a:spcAft>
              <a:buFont typeface="Wingdings" pitchFamily="2" charset="2"/>
              <a:buChar char="§"/>
            </a:pPr>
            <a:r>
              <a:rPr lang="en-US" sz="2000" dirty="0"/>
              <a:t>Ad placement on websites</a:t>
            </a:r>
          </a:p>
          <a:p>
            <a:pPr marL="342900" indent="-342900" fontAlgn="base">
              <a:spcBef>
                <a:spcPct val="0"/>
              </a:spcBef>
              <a:spcAft>
                <a:spcPct val="0"/>
              </a:spcAft>
              <a:buFont typeface="Wingdings" pitchFamily="2" charset="2"/>
              <a:buChar char="§"/>
            </a:pPr>
            <a:r>
              <a:rPr lang="en-US" sz="2000" dirty="0" smtClean="0"/>
              <a:t>Credit-card </a:t>
            </a:r>
            <a:r>
              <a:rPr lang="en-US" sz="2000" dirty="0"/>
              <a:t>fraud detection</a:t>
            </a:r>
          </a:p>
          <a:p>
            <a:pPr marL="342900" indent="-342900" fontAlgn="base">
              <a:spcBef>
                <a:spcPct val="0"/>
              </a:spcBef>
              <a:spcAft>
                <a:spcPct val="0"/>
              </a:spcAft>
              <a:buFont typeface="Wingdings" pitchFamily="2" charset="2"/>
              <a:buChar char="§"/>
            </a:pPr>
            <a:r>
              <a:rPr lang="en-US" sz="2000" dirty="0"/>
              <a:t>Webpage clustering (e.g</a:t>
            </a:r>
            <a:r>
              <a:rPr lang="en-US" sz="2000" dirty="0" smtClean="0"/>
              <a:t>., Google </a:t>
            </a:r>
            <a:r>
              <a:rPr lang="en-US" sz="2000" dirty="0"/>
              <a:t>News)</a:t>
            </a:r>
          </a:p>
          <a:p>
            <a:pPr marL="342900" indent="-342900" fontAlgn="base">
              <a:spcBef>
                <a:spcPct val="0"/>
              </a:spcBef>
              <a:spcAft>
                <a:spcPct val="0"/>
              </a:spcAft>
              <a:buFont typeface="Wingdings" pitchFamily="2" charset="2"/>
              <a:buChar char="§"/>
            </a:pPr>
            <a:r>
              <a:rPr lang="en-US" sz="2000" dirty="0"/>
              <a:t>Social Network Analysis</a:t>
            </a:r>
          </a:p>
          <a:p>
            <a:pPr marL="342900" indent="-342900" fontAlgn="base">
              <a:spcBef>
                <a:spcPct val="0"/>
              </a:spcBef>
              <a:spcAft>
                <a:spcPct val="0"/>
              </a:spcAft>
              <a:buFont typeface="Wingdings" pitchFamily="2" charset="2"/>
              <a:buChar char="§"/>
            </a:pPr>
            <a:r>
              <a:rPr lang="en-US" sz="2000" dirty="0" smtClean="0"/>
              <a:t>Recommendation </a:t>
            </a:r>
            <a:r>
              <a:rPr lang="en-US" sz="2000" dirty="0"/>
              <a:t>systems (e.g</a:t>
            </a:r>
            <a:r>
              <a:rPr lang="en-US" sz="2000" dirty="0" smtClean="0"/>
              <a:t>., Netflix</a:t>
            </a:r>
            <a:r>
              <a:rPr lang="en-US" sz="2000" dirty="0"/>
              <a:t>, Amazon)</a:t>
            </a:r>
          </a:p>
          <a:p>
            <a:pPr marL="342900" indent="-342900" fontAlgn="base">
              <a:spcBef>
                <a:spcPct val="0"/>
              </a:spcBef>
              <a:spcAft>
                <a:spcPct val="0"/>
              </a:spcAft>
              <a:buFont typeface="Wingdings" pitchFamily="2" charset="2"/>
              <a:buChar char="§"/>
            </a:pPr>
            <a:r>
              <a:rPr lang="en-US" sz="2000" dirty="0" smtClean="0"/>
              <a:t>Automatic </a:t>
            </a:r>
            <a:r>
              <a:rPr lang="en-US" sz="2000" dirty="0"/>
              <a:t>vehicle navigation</a:t>
            </a:r>
            <a:endParaRPr lang="en-US" sz="2000" dirty="0" smtClean="0"/>
          </a:p>
          <a:p>
            <a:pPr rtl="0" fontAlgn="base">
              <a:spcBef>
                <a:spcPct val="0"/>
              </a:spcBef>
              <a:spcAft>
                <a:spcPct val="0"/>
              </a:spcAft>
            </a:pPr>
            <a:endParaRPr lang="en-US" sz="2400" kern="1200" dirty="0">
              <a:latin typeface="+mn-lt"/>
              <a:ea typeface="+mn-ea"/>
              <a:cs typeface="Arial" pitchFamily="34" charset="0"/>
            </a:endParaRPr>
          </a:p>
        </p:txBody>
      </p:sp>
    </p:spTree>
    <p:extLst>
      <p:ext uri="{BB962C8B-B14F-4D97-AF65-F5344CB8AC3E}">
        <p14:creationId xmlns:p14="http://schemas.microsoft.com/office/powerpoint/2010/main" val="14549867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a:xfrm>
            <a:off x="762000" y="1028701"/>
            <a:ext cx="7696200" cy="3851672"/>
          </a:xfrm>
        </p:spPr>
        <p:txBody>
          <a:bodyPr>
            <a:normAutofit/>
          </a:bodyPr>
          <a:lstStyle/>
          <a:p>
            <a:pPr eaLnBrk="1" hangingPunct="1"/>
            <a:r>
              <a:rPr lang="en-US" sz="2000" dirty="0" smtClean="0"/>
              <a:t>Arthur Samuel (1959). Machine Learning: Field of study that gives computers the ability to learn without being explicitly programmed. </a:t>
            </a:r>
          </a:p>
          <a:p>
            <a:pPr eaLnBrk="1" hangingPunct="1"/>
            <a:endParaRPr lang="en-US" sz="2000" dirty="0"/>
          </a:p>
          <a:p>
            <a:pPr eaLnBrk="1" hangingPunct="1"/>
            <a:endParaRPr lang="en-US" sz="2000" dirty="0" smtClean="0"/>
          </a:p>
          <a:p>
            <a:pPr eaLnBrk="1" hangingPunct="1"/>
            <a:endParaRPr lang="en-US" sz="2000" dirty="0"/>
          </a:p>
          <a:p>
            <a:pPr marL="0" indent="0" eaLnBrk="1" hangingPunct="1">
              <a:buNone/>
            </a:pPr>
            <a:endParaRPr lang="en-US" sz="2000" dirty="0" smtClean="0"/>
          </a:p>
          <a:p>
            <a:pPr eaLnBrk="1" hangingPunct="1"/>
            <a:r>
              <a:rPr lang="en-US" sz="2000" dirty="0" smtClean="0"/>
              <a:t>Tom Mitchell (1998) Well-posed Learning Problem: A computer program is said to </a:t>
            </a:r>
            <a:r>
              <a:rPr lang="en-US" sz="2000" i="1" dirty="0" smtClean="0"/>
              <a:t>learn</a:t>
            </a:r>
            <a:r>
              <a:rPr lang="en-US" sz="2000" dirty="0" smtClean="0"/>
              <a:t> from experience E with respect to some task T and some performance measure P, if its performance on T, as measured by P, improves with experience E. </a:t>
            </a:r>
          </a:p>
        </p:txBody>
      </p:sp>
      <p:sp>
        <p:nvSpPr>
          <p:cNvPr id="20483" name="Rectangle 5"/>
          <p:cNvSpPr>
            <a:spLocks noGrp="1" noChangeArrowheads="1"/>
          </p:cNvSpPr>
          <p:nvPr>
            <p:ph type="title"/>
          </p:nvPr>
        </p:nvSpPr>
        <p:spPr/>
        <p:txBody>
          <a:bodyPr/>
          <a:lstStyle/>
          <a:p>
            <a:pPr eaLnBrk="1" hangingPunct="1"/>
            <a:r>
              <a:rPr lang="en-US" dirty="0" smtClean="0">
                <a:solidFill>
                  <a:schemeClr val="accent2"/>
                </a:solidFill>
              </a:rPr>
              <a:t>Machine Learning definition</a:t>
            </a:r>
          </a:p>
        </p:txBody>
      </p:sp>
      <p:grpSp>
        <p:nvGrpSpPr>
          <p:cNvPr id="2" name="Group 152"/>
          <p:cNvGrpSpPr>
            <a:grpSpLocks/>
          </p:cNvGrpSpPr>
          <p:nvPr/>
        </p:nvGrpSpPr>
        <p:grpSpPr bwMode="auto">
          <a:xfrm>
            <a:off x="6477000" y="1857376"/>
            <a:ext cx="1038225" cy="1219199"/>
            <a:chOff x="1555" y="1968"/>
            <a:chExt cx="2160" cy="2160"/>
          </a:xfrm>
        </p:grpSpPr>
        <p:grpSp>
          <p:nvGrpSpPr>
            <p:cNvPr id="3" name="Group 8"/>
            <p:cNvGrpSpPr>
              <a:grpSpLocks/>
            </p:cNvGrpSpPr>
            <p:nvPr/>
          </p:nvGrpSpPr>
          <p:grpSpPr bwMode="auto">
            <a:xfrm>
              <a:off x="1828" y="1968"/>
              <a:ext cx="270" cy="2160"/>
              <a:chOff x="720" y="0"/>
              <a:chExt cx="576" cy="4608"/>
            </a:xfrm>
          </p:grpSpPr>
          <p:sp>
            <p:nvSpPr>
              <p:cNvPr id="20621" name="Rectangle 9"/>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2" name="Rectangle 10"/>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23" name="Rectangle 11"/>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4" name="Rectangle 12"/>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25" name="Rectangle 13"/>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6" name="Rectangle 14"/>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27" name="Rectangle 15"/>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8" name="Rectangle 16"/>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4" name="Group 17"/>
            <p:cNvGrpSpPr>
              <a:grpSpLocks/>
            </p:cNvGrpSpPr>
            <p:nvPr/>
          </p:nvGrpSpPr>
          <p:grpSpPr bwMode="auto">
            <a:xfrm rot="10800000">
              <a:off x="2098" y="1968"/>
              <a:ext cx="269" cy="2160"/>
              <a:chOff x="720" y="0"/>
              <a:chExt cx="576" cy="4608"/>
            </a:xfrm>
          </p:grpSpPr>
          <p:sp>
            <p:nvSpPr>
              <p:cNvPr id="20613" name="Rectangle 18"/>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4" name="Rectangle 19"/>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5" name="Rectangle 20"/>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6" name="Rectangle 21"/>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7" name="Rectangle 22"/>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8" name="Rectangle 23"/>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9" name="Rectangle 24"/>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20" name="Rectangle 25"/>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5" name="Group 26"/>
            <p:cNvGrpSpPr>
              <a:grpSpLocks/>
            </p:cNvGrpSpPr>
            <p:nvPr/>
          </p:nvGrpSpPr>
          <p:grpSpPr bwMode="auto">
            <a:xfrm>
              <a:off x="2367" y="1968"/>
              <a:ext cx="270" cy="2160"/>
              <a:chOff x="720" y="0"/>
              <a:chExt cx="576" cy="4608"/>
            </a:xfrm>
          </p:grpSpPr>
          <p:sp>
            <p:nvSpPr>
              <p:cNvPr id="20605" name="Rectangle 27"/>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6" name="Rectangle 28"/>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7" name="Rectangle 29"/>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8" name="Rectangle 30"/>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9" name="Rectangle 31"/>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0" name="Rectangle 32"/>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11" name="Rectangle 33"/>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12" name="Rectangle 34"/>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6" name="Group 35"/>
            <p:cNvGrpSpPr>
              <a:grpSpLocks/>
            </p:cNvGrpSpPr>
            <p:nvPr/>
          </p:nvGrpSpPr>
          <p:grpSpPr bwMode="auto">
            <a:xfrm rot="10800000">
              <a:off x="2637" y="1968"/>
              <a:ext cx="269" cy="2160"/>
              <a:chOff x="720" y="0"/>
              <a:chExt cx="576" cy="4608"/>
            </a:xfrm>
          </p:grpSpPr>
          <p:sp>
            <p:nvSpPr>
              <p:cNvPr id="20597" name="Rectangle 36"/>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8" name="Rectangle 37"/>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9" name="Rectangle 38"/>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0" name="Rectangle 39"/>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1" name="Rectangle 40"/>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2" name="Rectangle 41"/>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603" name="Rectangle 42"/>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604" name="Rectangle 43"/>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7" name="Group 44"/>
            <p:cNvGrpSpPr>
              <a:grpSpLocks/>
            </p:cNvGrpSpPr>
            <p:nvPr/>
          </p:nvGrpSpPr>
          <p:grpSpPr bwMode="auto">
            <a:xfrm>
              <a:off x="2906" y="1968"/>
              <a:ext cx="270" cy="2160"/>
              <a:chOff x="720" y="0"/>
              <a:chExt cx="576" cy="4608"/>
            </a:xfrm>
          </p:grpSpPr>
          <p:sp>
            <p:nvSpPr>
              <p:cNvPr id="20589" name="Rectangle 45"/>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0" name="Rectangle 46"/>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1" name="Rectangle 47"/>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2" name="Rectangle 48"/>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3" name="Rectangle 49"/>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4" name="Rectangle 50"/>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95" name="Rectangle 51"/>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96" name="Rectangle 52"/>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8" name="Group 53"/>
            <p:cNvGrpSpPr>
              <a:grpSpLocks/>
            </p:cNvGrpSpPr>
            <p:nvPr/>
          </p:nvGrpSpPr>
          <p:grpSpPr bwMode="auto">
            <a:xfrm rot="10800000">
              <a:off x="3176" y="1968"/>
              <a:ext cx="269" cy="2160"/>
              <a:chOff x="720" y="0"/>
              <a:chExt cx="576" cy="4608"/>
            </a:xfrm>
          </p:grpSpPr>
          <p:sp>
            <p:nvSpPr>
              <p:cNvPr id="20581" name="Rectangle 54"/>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2" name="Rectangle 55"/>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83" name="Rectangle 56"/>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4" name="Rectangle 57"/>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85" name="Rectangle 58"/>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6" name="Rectangle 59"/>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87" name="Rectangle 60"/>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8" name="Rectangle 61"/>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9" name="Group 62"/>
            <p:cNvGrpSpPr>
              <a:grpSpLocks/>
            </p:cNvGrpSpPr>
            <p:nvPr/>
          </p:nvGrpSpPr>
          <p:grpSpPr bwMode="auto">
            <a:xfrm>
              <a:off x="3445" y="1968"/>
              <a:ext cx="270" cy="2160"/>
              <a:chOff x="720" y="0"/>
              <a:chExt cx="576" cy="4608"/>
            </a:xfrm>
          </p:grpSpPr>
          <p:sp>
            <p:nvSpPr>
              <p:cNvPr id="20573" name="Rectangle 63"/>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4" name="Rectangle 64"/>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5" name="Rectangle 65"/>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6" name="Rectangle 66"/>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7" name="Rectangle 67"/>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8" name="Rectangle 68"/>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9" name="Rectangle 69"/>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80" name="Rectangle 70"/>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10" name="Group 71"/>
            <p:cNvGrpSpPr>
              <a:grpSpLocks/>
            </p:cNvGrpSpPr>
            <p:nvPr/>
          </p:nvGrpSpPr>
          <p:grpSpPr bwMode="auto">
            <a:xfrm rot="10800000">
              <a:off x="1555" y="1968"/>
              <a:ext cx="269" cy="2160"/>
              <a:chOff x="720" y="0"/>
              <a:chExt cx="576" cy="4608"/>
            </a:xfrm>
          </p:grpSpPr>
          <p:sp>
            <p:nvSpPr>
              <p:cNvPr id="20565" name="Rectangle 72"/>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6" name="Rectangle 73"/>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67" name="Rectangle 74"/>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8" name="Rectangle 75"/>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69" name="Rectangle 76"/>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0" name="Rectangle 77"/>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0571" name="Rectangle 78"/>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72" name="Rectangle 79"/>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11" name="Group 80"/>
            <p:cNvGrpSpPr>
              <a:grpSpLocks/>
            </p:cNvGrpSpPr>
            <p:nvPr/>
          </p:nvGrpSpPr>
          <p:grpSpPr bwMode="auto">
            <a:xfrm>
              <a:off x="1828" y="1968"/>
              <a:ext cx="270" cy="270"/>
              <a:chOff x="912" y="720"/>
              <a:chExt cx="360" cy="360"/>
            </a:xfrm>
          </p:grpSpPr>
          <p:sp>
            <p:nvSpPr>
              <p:cNvPr id="20563" name="Rectangle 81"/>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4" name="Oval 82"/>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2" name="Group 83"/>
            <p:cNvGrpSpPr>
              <a:grpSpLocks/>
            </p:cNvGrpSpPr>
            <p:nvPr/>
          </p:nvGrpSpPr>
          <p:grpSpPr bwMode="auto">
            <a:xfrm>
              <a:off x="2367" y="1968"/>
              <a:ext cx="270" cy="270"/>
              <a:chOff x="912" y="720"/>
              <a:chExt cx="360" cy="360"/>
            </a:xfrm>
          </p:grpSpPr>
          <p:sp>
            <p:nvSpPr>
              <p:cNvPr id="20561" name="Rectangle 84"/>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2" name="Oval 85"/>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3" name="Group 86"/>
            <p:cNvGrpSpPr>
              <a:grpSpLocks/>
            </p:cNvGrpSpPr>
            <p:nvPr/>
          </p:nvGrpSpPr>
          <p:grpSpPr bwMode="auto">
            <a:xfrm>
              <a:off x="3176" y="2238"/>
              <a:ext cx="269" cy="270"/>
              <a:chOff x="912" y="720"/>
              <a:chExt cx="360" cy="360"/>
            </a:xfrm>
          </p:grpSpPr>
          <p:sp>
            <p:nvSpPr>
              <p:cNvPr id="20559" name="Rectangle 87"/>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60" name="Oval 88"/>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4" name="Group 89"/>
            <p:cNvGrpSpPr>
              <a:grpSpLocks/>
            </p:cNvGrpSpPr>
            <p:nvPr/>
          </p:nvGrpSpPr>
          <p:grpSpPr bwMode="auto">
            <a:xfrm>
              <a:off x="2632" y="2238"/>
              <a:ext cx="270" cy="270"/>
              <a:chOff x="912" y="720"/>
              <a:chExt cx="360" cy="360"/>
            </a:xfrm>
          </p:grpSpPr>
          <p:sp>
            <p:nvSpPr>
              <p:cNvPr id="20557" name="Rectangle 90"/>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8" name="Oval 91"/>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5" name="Group 92"/>
            <p:cNvGrpSpPr>
              <a:grpSpLocks/>
            </p:cNvGrpSpPr>
            <p:nvPr/>
          </p:nvGrpSpPr>
          <p:grpSpPr bwMode="auto">
            <a:xfrm>
              <a:off x="2098" y="2238"/>
              <a:ext cx="269" cy="270"/>
              <a:chOff x="912" y="720"/>
              <a:chExt cx="360" cy="360"/>
            </a:xfrm>
          </p:grpSpPr>
          <p:sp>
            <p:nvSpPr>
              <p:cNvPr id="20555" name="Rectangle 93"/>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6" name="Oval 94"/>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6" name="Group 95"/>
            <p:cNvGrpSpPr>
              <a:grpSpLocks/>
            </p:cNvGrpSpPr>
            <p:nvPr/>
          </p:nvGrpSpPr>
          <p:grpSpPr bwMode="auto">
            <a:xfrm>
              <a:off x="3441" y="1968"/>
              <a:ext cx="269" cy="270"/>
              <a:chOff x="912" y="720"/>
              <a:chExt cx="360" cy="360"/>
            </a:xfrm>
          </p:grpSpPr>
          <p:sp>
            <p:nvSpPr>
              <p:cNvPr id="20553" name="Rectangle 96"/>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4" name="Oval 97"/>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7" name="Group 98"/>
            <p:cNvGrpSpPr>
              <a:grpSpLocks/>
            </p:cNvGrpSpPr>
            <p:nvPr/>
          </p:nvGrpSpPr>
          <p:grpSpPr bwMode="auto">
            <a:xfrm>
              <a:off x="2902" y="1968"/>
              <a:ext cx="269" cy="270"/>
              <a:chOff x="912" y="720"/>
              <a:chExt cx="360" cy="360"/>
            </a:xfrm>
          </p:grpSpPr>
          <p:sp>
            <p:nvSpPr>
              <p:cNvPr id="20551" name="Rectangle 99"/>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2" name="Oval 100"/>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8" name="Group 101"/>
            <p:cNvGrpSpPr>
              <a:grpSpLocks/>
            </p:cNvGrpSpPr>
            <p:nvPr/>
          </p:nvGrpSpPr>
          <p:grpSpPr bwMode="auto">
            <a:xfrm>
              <a:off x="1556" y="2238"/>
              <a:ext cx="270" cy="270"/>
              <a:chOff x="912" y="720"/>
              <a:chExt cx="360" cy="360"/>
            </a:xfrm>
          </p:grpSpPr>
          <p:sp>
            <p:nvSpPr>
              <p:cNvPr id="20549" name="Rectangle 102"/>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50" name="Oval 103"/>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9" name="Group 104"/>
            <p:cNvGrpSpPr>
              <a:grpSpLocks/>
            </p:cNvGrpSpPr>
            <p:nvPr/>
          </p:nvGrpSpPr>
          <p:grpSpPr bwMode="auto">
            <a:xfrm>
              <a:off x="3441" y="2508"/>
              <a:ext cx="269" cy="270"/>
              <a:chOff x="912" y="720"/>
              <a:chExt cx="360" cy="360"/>
            </a:xfrm>
          </p:grpSpPr>
          <p:sp>
            <p:nvSpPr>
              <p:cNvPr id="20547" name="Rectangle 105"/>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8" name="Oval 106"/>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 name="Group 107"/>
            <p:cNvGrpSpPr>
              <a:grpSpLocks/>
            </p:cNvGrpSpPr>
            <p:nvPr/>
          </p:nvGrpSpPr>
          <p:grpSpPr bwMode="auto">
            <a:xfrm>
              <a:off x="2906" y="2513"/>
              <a:ext cx="270" cy="270"/>
              <a:chOff x="912" y="720"/>
              <a:chExt cx="360" cy="360"/>
            </a:xfrm>
          </p:grpSpPr>
          <p:sp>
            <p:nvSpPr>
              <p:cNvPr id="20545" name="Rectangle 108"/>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6" name="Oval 109"/>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1" name="Group 110"/>
            <p:cNvGrpSpPr>
              <a:grpSpLocks/>
            </p:cNvGrpSpPr>
            <p:nvPr/>
          </p:nvGrpSpPr>
          <p:grpSpPr bwMode="auto">
            <a:xfrm>
              <a:off x="2363" y="2508"/>
              <a:ext cx="269" cy="270"/>
              <a:chOff x="912" y="720"/>
              <a:chExt cx="360" cy="360"/>
            </a:xfrm>
          </p:grpSpPr>
          <p:sp>
            <p:nvSpPr>
              <p:cNvPr id="20543" name="Rectangle 111"/>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4" name="Oval 112"/>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2" name="Group 113"/>
            <p:cNvGrpSpPr>
              <a:grpSpLocks/>
            </p:cNvGrpSpPr>
            <p:nvPr/>
          </p:nvGrpSpPr>
          <p:grpSpPr bwMode="auto">
            <a:xfrm>
              <a:off x="1824" y="2508"/>
              <a:ext cx="269" cy="270"/>
              <a:chOff x="912" y="720"/>
              <a:chExt cx="360" cy="360"/>
            </a:xfrm>
          </p:grpSpPr>
          <p:sp>
            <p:nvSpPr>
              <p:cNvPr id="20541" name="Rectangle 114"/>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2" name="Oval 115"/>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3" name="Group 116"/>
            <p:cNvGrpSpPr>
              <a:grpSpLocks/>
            </p:cNvGrpSpPr>
            <p:nvPr/>
          </p:nvGrpSpPr>
          <p:grpSpPr bwMode="auto">
            <a:xfrm>
              <a:off x="2098" y="3318"/>
              <a:ext cx="269" cy="270"/>
              <a:chOff x="4416" y="2016"/>
              <a:chExt cx="360" cy="360"/>
            </a:xfrm>
          </p:grpSpPr>
          <p:sp>
            <p:nvSpPr>
              <p:cNvPr id="20539" name="Rectangle 117"/>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40" name="Oval 118"/>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4" name="Group 119"/>
            <p:cNvGrpSpPr>
              <a:grpSpLocks/>
            </p:cNvGrpSpPr>
            <p:nvPr/>
          </p:nvGrpSpPr>
          <p:grpSpPr bwMode="auto">
            <a:xfrm>
              <a:off x="2367" y="3588"/>
              <a:ext cx="270" cy="270"/>
              <a:chOff x="4416" y="2016"/>
              <a:chExt cx="360" cy="360"/>
            </a:xfrm>
          </p:grpSpPr>
          <p:sp>
            <p:nvSpPr>
              <p:cNvPr id="20537" name="Rectangle 120"/>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8" name="Oval 121"/>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5" name="Group 122"/>
            <p:cNvGrpSpPr>
              <a:grpSpLocks/>
            </p:cNvGrpSpPr>
            <p:nvPr/>
          </p:nvGrpSpPr>
          <p:grpSpPr bwMode="auto">
            <a:xfrm>
              <a:off x="1828" y="3588"/>
              <a:ext cx="270" cy="270"/>
              <a:chOff x="4416" y="2016"/>
              <a:chExt cx="360" cy="360"/>
            </a:xfrm>
          </p:grpSpPr>
          <p:sp>
            <p:nvSpPr>
              <p:cNvPr id="20535" name="Rectangle 123"/>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6" name="Oval 124"/>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6" name="Group 125"/>
            <p:cNvGrpSpPr>
              <a:grpSpLocks/>
            </p:cNvGrpSpPr>
            <p:nvPr/>
          </p:nvGrpSpPr>
          <p:grpSpPr bwMode="auto">
            <a:xfrm>
              <a:off x="2098" y="3858"/>
              <a:ext cx="269" cy="270"/>
              <a:chOff x="4416" y="2016"/>
              <a:chExt cx="360" cy="360"/>
            </a:xfrm>
          </p:grpSpPr>
          <p:sp>
            <p:nvSpPr>
              <p:cNvPr id="20533" name="Rectangle 126"/>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4" name="Oval 127"/>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7" name="Group 128"/>
            <p:cNvGrpSpPr>
              <a:grpSpLocks/>
            </p:cNvGrpSpPr>
            <p:nvPr/>
          </p:nvGrpSpPr>
          <p:grpSpPr bwMode="auto">
            <a:xfrm>
              <a:off x="2637" y="3858"/>
              <a:ext cx="269" cy="270"/>
              <a:chOff x="4416" y="2016"/>
              <a:chExt cx="360" cy="360"/>
            </a:xfrm>
          </p:grpSpPr>
          <p:sp>
            <p:nvSpPr>
              <p:cNvPr id="20531" name="Rectangle 129"/>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2" name="Oval 130"/>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8" name="Group 131"/>
            <p:cNvGrpSpPr>
              <a:grpSpLocks/>
            </p:cNvGrpSpPr>
            <p:nvPr/>
          </p:nvGrpSpPr>
          <p:grpSpPr bwMode="auto">
            <a:xfrm>
              <a:off x="2906" y="3588"/>
              <a:ext cx="270" cy="270"/>
              <a:chOff x="4416" y="2016"/>
              <a:chExt cx="360" cy="360"/>
            </a:xfrm>
          </p:grpSpPr>
          <p:sp>
            <p:nvSpPr>
              <p:cNvPr id="20529" name="Rectangle 132"/>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30" name="Oval 133"/>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9" name="Group 134"/>
            <p:cNvGrpSpPr>
              <a:grpSpLocks/>
            </p:cNvGrpSpPr>
            <p:nvPr/>
          </p:nvGrpSpPr>
          <p:grpSpPr bwMode="auto">
            <a:xfrm>
              <a:off x="1555" y="3858"/>
              <a:ext cx="269" cy="270"/>
              <a:chOff x="4416" y="2016"/>
              <a:chExt cx="360" cy="360"/>
            </a:xfrm>
          </p:grpSpPr>
          <p:sp>
            <p:nvSpPr>
              <p:cNvPr id="20527" name="Rectangle 135"/>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8" name="Oval 136"/>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0" name="Group 137"/>
            <p:cNvGrpSpPr>
              <a:grpSpLocks/>
            </p:cNvGrpSpPr>
            <p:nvPr/>
          </p:nvGrpSpPr>
          <p:grpSpPr bwMode="auto">
            <a:xfrm>
              <a:off x="3176" y="3858"/>
              <a:ext cx="269" cy="270"/>
              <a:chOff x="4416" y="2016"/>
              <a:chExt cx="360" cy="360"/>
            </a:xfrm>
          </p:grpSpPr>
          <p:sp>
            <p:nvSpPr>
              <p:cNvPr id="20525" name="Rectangle 138"/>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6" name="Oval 139"/>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1" name="Group 140"/>
            <p:cNvGrpSpPr>
              <a:grpSpLocks/>
            </p:cNvGrpSpPr>
            <p:nvPr/>
          </p:nvGrpSpPr>
          <p:grpSpPr bwMode="auto">
            <a:xfrm>
              <a:off x="3445" y="3588"/>
              <a:ext cx="270" cy="270"/>
              <a:chOff x="4416" y="2016"/>
              <a:chExt cx="360" cy="360"/>
            </a:xfrm>
          </p:grpSpPr>
          <p:sp>
            <p:nvSpPr>
              <p:cNvPr id="20523" name="Rectangle 141"/>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4" name="Oval 142"/>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629" name="Group 143"/>
            <p:cNvGrpSpPr>
              <a:grpSpLocks/>
            </p:cNvGrpSpPr>
            <p:nvPr/>
          </p:nvGrpSpPr>
          <p:grpSpPr bwMode="auto">
            <a:xfrm>
              <a:off x="1555" y="3318"/>
              <a:ext cx="269" cy="270"/>
              <a:chOff x="4416" y="2016"/>
              <a:chExt cx="360" cy="360"/>
            </a:xfrm>
          </p:grpSpPr>
          <p:sp>
            <p:nvSpPr>
              <p:cNvPr id="20521" name="Rectangle 144"/>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2" name="Oval 145"/>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630" name="Group 146"/>
            <p:cNvGrpSpPr>
              <a:grpSpLocks/>
            </p:cNvGrpSpPr>
            <p:nvPr/>
          </p:nvGrpSpPr>
          <p:grpSpPr bwMode="auto">
            <a:xfrm>
              <a:off x="3176" y="3318"/>
              <a:ext cx="269" cy="270"/>
              <a:chOff x="4416" y="2016"/>
              <a:chExt cx="360" cy="360"/>
            </a:xfrm>
          </p:grpSpPr>
          <p:sp>
            <p:nvSpPr>
              <p:cNvPr id="20519" name="Rectangle 147"/>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20" name="Oval 148"/>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631" name="Group 149"/>
            <p:cNvGrpSpPr>
              <a:grpSpLocks/>
            </p:cNvGrpSpPr>
            <p:nvPr/>
          </p:nvGrpSpPr>
          <p:grpSpPr bwMode="auto">
            <a:xfrm>
              <a:off x="2637" y="3318"/>
              <a:ext cx="269" cy="270"/>
              <a:chOff x="4416" y="2016"/>
              <a:chExt cx="360" cy="360"/>
            </a:xfrm>
          </p:grpSpPr>
          <p:sp>
            <p:nvSpPr>
              <p:cNvPr id="20517" name="Rectangle 150"/>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20518" name="Oval 151"/>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spTree>
    <p:extLst>
      <p:ext uri="{BB962C8B-B14F-4D97-AF65-F5344CB8AC3E}">
        <p14:creationId xmlns:p14="http://schemas.microsoft.com/office/powerpoint/2010/main" val="23742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63">
                                            <p:txEl>
                                              <p:pRg st="5" end="5"/>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26063" y="3151841"/>
            <a:ext cx="6553200" cy="369332"/>
          </a:xfrm>
          <a:prstGeom prst="rect">
            <a:avLst/>
          </a:prstGeom>
        </p:spPr>
        <p:txBody>
          <a:bodyPr wrap="square">
            <a:spAutoFit/>
          </a:bodyPr>
          <a:lstStyle/>
          <a:p>
            <a:r>
              <a:rPr lang="en-US" dirty="0" smtClean="0">
                <a:solidFill>
                  <a:prstClr val="black"/>
                </a:solidFill>
              </a:rPr>
              <a:t>b) </a:t>
            </a:r>
            <a:r>
              <a:rPr lang="en-US" dirty="0">
                <a:solidFill>
                  <a:prstClr val="black"/>
                </a:solidFill>
              </a:rPr>
              <a:t>Classifying </a:t>
            </a:r>
            <a:r>
              <a:rPr lang="en-US" dirty="0" smtClean="0">
                <a:solidFill>
                  <a:prstClr val="black"/>
                </a:solidFill>
              </a:rPr>
              <a:t>emails as spam or not spam. </a:t>
            </a:r>
          </a:p>
        </p:txBody>
      </p:sp>
      <p:sp>
        <p:nvSpPr>
          <p:cNvPr id="22" name="Rectangle 21"/>
          <p:cNvSpPr/>
          <p:nvPr/>
        </p:nvSpPr>
        <p:spPr>
          <a:xfrm>
            <a:off x="1145113" y="2647950"/>
            <a:ext cx="7789337" cy="369332"/>
          </a:xfrm>
          <a:prstGeom prst="rect">
            <a:avLst/>
          </a:prstGeom>
        </p:spPr>
        <p:txBody>
          <a:bodyPr wrap="square">
            <a:spAutoFit/>
          </a:bodyPr>
          <a:lstStyle/>
          <a:p>
            <a:r>
              <a:rPr lang="en-US" dirty="0" smtClean="0">
                <a:solidFill>
                  <a:prstClr val="black"/>
                </a:solidFill>
              </a:rPr>
              <a:t>a) Watching you label emails as spam or not spam. </a:t>
            </a:r>
          </a:p>
        </p:txBody>
      </p:sp>
      <p:sp>
        <p:nvSpPr>
          <p:cNvPr id="23" name="Rectangle 22"/>
          <p:cNvSpPr/>
          <p:nvPr/>
        </p:nvSpPr>
        <p:spPr>
          <a:xfrm>
            <a:off x="1126063" y="3689349"/>
            <a:ext cx="7620000" cy="369332"/>
          </a:xfrm>
          <a:prstGeom prst="rect">
            <a:avLst/>
          </a:prstGeom>
        </p:spPr>
        <p:txBody>
          <a:bodyPr wrap="square">
            <a:spAutoFit/>
          </a:bodyPr>
          <a:lstStyle/>
          <a:p>
            <a:r>
              <a:rPr lang="en-US" dirty="0" smtClean="0">
                <a:solidFill>
                  <a:prstClr val="black"/>
                </a:solidFill>
              </a:rPr>
              <a:t>c) </a:t>
            </a:r>
            <a:r>
              <a:rPr lang="en-US" dirty="0">
                <a:solidFill>
                  <a:prstClr val="black"/>
                </a:solidFill>
              </a:rPr>
              <a:t>The </a:t>
            </a:r>
            <a:r>
              <a:rPr lang="en-US" dirty="0" smtClean="0">
                <a:solidFill>
                  <a:prstClr val="black"/>
                </a:solidFill>
              </a:rPr>
              <a:t>number (or fraction) of emails correctly classified as spam/not spam. </a:t>
            </a:r>
            <a:endParaRPr lang="en-US" dirty="0">
              <a:solidFill>
                <a:prstClr val="black"/>
              </a:solidFill>
            </a:endParaRPr>
          </a:p>
        </p:txBody>
      </p:sp>
      <p:sp>
        <p:nvSpPr>
          <p:cNvPr id="24" name="Rectangle 23"/>
          <p:cNvSpPr/>
          <p:nvPr/>
        </p:nvSpPr>
        <p:spPr>
          <a:xfrm>
            <a:off x="1126063" y="4163483"/>
            <a:ext cx="6553200" cy="369332"/>
          </a:xfrm>
          <a:prstGeom prst="rect">
            <a:avLst/>
          </a:prstGeom>
        </p:spPr>
        <p:txBody>
          <a:bodyPr wrap="square">
            <a:spAutoFit/>
          </a:bodyPr>
          <a:lstStyle/>
          <a:p>
            <a:r>
              <a:rPr lang="en-US" dirty="0" smtClean="0">
                <a:solidFill>
                  <a:prstClr val="black"/>
                </a:solidFill>
              </a:rPr>
              <a:t>d) None of the above—this is not a machine learning problem.</a:t>
            </a:r>
          </a:p>
        </p:txBody>
      </p:sp>
      <p:sp>
        <p:nvSpPr>
          <p:cNvPr id="6" name="TextBox 5"/>
          <p:cNvSpPr txBox="1"/>
          <p:nvPr/>
        </p:nvSpPr>
        <p:spPr>
          <a:xfrm>
            <a:off x="228600" y="1200150"/>
            <a:ext cx="8365063" cy="1569660"/>
          </a:xfrm>
          <a:prstGeom prst="rect">
            <a:avLst/>
          </a:prstGeom>
          <a:noFill/>
        </p:spPr>
        <p:txBody>
          <a:bodyPr wrap="square" rtlCol="0">
            <a:spAutoFit/>
          </a:bodyPr>
          <a:lstStyle/>
          <a:p>
            <a:r>
              <a:rPr lang="en-US" sz="2400" dirty="0" smtClean="0"/>
              <a:t>Suppose your email program watches which emails you do or do not mark as spam, and based on that learns how to better filter spam.  What is the task T in this setting? </a:t>
            </a:r>
          </a:p>
          <a:p>
            <a:endParaRPr lang="en-US" sz="2400" dirty="0">
              <a:solidFill>
                <a:prstClr val="black"/>
              </a:solidFill>
            </a:endParaRPr>
          </a:p>
        </p:txBody>
      </p:sp>
      <p:sp>
        <p:nvSpPr>
          <p:cNvPr id="8" name="TextBox 7"/>
          <p:cNvSpPr txBox="1"/>
          <p:nvPr/>
        </p:nvSpPr>
        <p:spPr>
          <a:xfrm>
            <a:off x="685800" y="209550"/>
            <a:ext cx="7696200" cy="1015663"/>
          </a:xfrm>
          <a:prstGeom prst="rect">
            <a:avLst/>
          </a:prstGeom>
          <a:noFill/>
        </p:spPr>
        <p:txBody>
          <a:bodyPr wrap="square" rtlCol="0">
            <a:spAutoFit/>
          </a:bodyPr>
          <a:lstStyle/>
          <a:p>
            <a:r>
              <a:rPr lang="en-US" sz="2000" dirty="0" smtClean="0">
                <a:solidFill>
                  <a:schemeClr val="accent1"/>
                </a:solidFill>
              </a:rPr>
              <a:t>“A computer program is said to </a:t>
            </a:r>
            <a:r>
              <a:rPr lang="en-US" sz="2000" i="1" dirty="0" smtClean="0">
                <a:solidFill>
                  <a:schemeClr val="accent1"/>
                </a:solidFill>
              </a:rPr>
              <a:t>learn</a:t>
            </a:r>
            <a:r>
              <a:rPr lang="en-US" sz="2000" dirty="0" smtClean="0">
                <a:solidFill>
                  <a:schemeClr val="accent1"/>
                </a:solidFill>
              </a:rPr>
              <a:t> from experience E with respect to some task T and some performance measure P, if its performance on T, as measured by P, improves with experience E.”</a:t>
            </a:r>
          </a:p>
        </p:txBody>
      </p:sp>
    </p:spTree>
    <p:extLst>
      <p:ext uri="{BB962C8B-B14F-4D97-AF65-F5344CB8AC3E}">
        <p14:creationId xmlns:p14="http://schemas.microsoft.com/office/powerpoint/2010/main" val="623139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4350"/>
            <a:ext cx="8229600" cy="4191000"/>
          </a:xfrm>
        </p:spPr>
        <p:txBody>
          <a:bodyPr>
            <a:noAutofit/>
          </a:bodyPr>
          <a:lstStyle/>
          <a:p>
            <a:pPr>
              <a:buNone/>
            </a:pPr>
            <a:r>
              <a:rPr lang="en-US" dirty="0" smtClean="0"/>
              <a:t>Machine learning algorithms:</a:t>
            </a:r>
          </a:p>
          <a:p>
            <a:pPr>
              <a:buFontTx/>
              <a:buChar char="-"/>
            </a:pPr>
            <a:r>
              <a:rPr lang="en-US" dirty="0" smtClean="0"/>
              <a:t>Supervised learning</a:t>
            </a:r>
          </a:p>
          <a:p>
            <a:pPr>
              <a:buFontTx/>
              <a:buChar char="-"/>
            </a:pPr>
            <a:r>
              <a:rPr lang="en-US" dirty="0" smtClean="0"/>
              <a:t>Unsupervised learning</a:t>
            </a:r>
          </a:p>
          <a:p>
            <a:pPr>
              <a:buFontTx/>
              <a:buChar char="-"/>
            </a:pPr>
            <a:endParaRPr lang="en-US" sz="1200" dirty="0" smtClean="0"/>
          </a:p>
          <a:p>
            <a:pPr>
              <a:buNone/>
            </a:pPr>
            <a:r>
              <a:rPr lang="en-US" dirty="0" smtClean="0"/>
              <a:t>Others: recommender systems</a:t>
            </a:r>
            <a:r>
              <a:rPr lang="en-US" smtClean="0"/>
              <a:t>. </a:t>
            </a:r>
            <a:endParaRPr lang="en-US" dirty="0"/>
          </a:p>
        </p:txBody>
      </p:sp>
    </p:spTree>
    <p:extLst>
      <p:ext uri="{BB962C8B-B14F-4D97-AF65-F5344CB8AC3E}">
        <p14:creationId xmlns:p14="http://schemas.microsoft.com/office/powerpoint/2010/main" val="5910201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457200" y="819150"/>
            <a:ext cx="8153400" cy="2895600"/>
          </a:xfrm>
        </p:spPr>
        <p:txBody>
          <a:bodyPr>
            <a:noAutofit/>
          </a:bodyPr>
          <a:lstStyle/>
          <a:p>
            <a:r>
              <a:rPr lang="en-US" sz="4800" dirty="0" smtClean="0">
                <a:solidFill>
                  <a:schemeClr val="accent2"/>
                </a:solidFill>
              </a:rPr>
              <a:t>Introduction </a:t>
            </a:r>
            <a:br>
              <a:rPr lang="en-US" sz="4800" dirty="0" smtClean="0">
                <a:solidFill>
                  <a:schemeClr val="accent2"/>
                </a:solidFill>
              </a:rPr>
            </a:br>
            <a:r>
              <a:rPr lang="en-US" sz="4800" dirty="0" smtClean="0">
                <a:solidFill>
                  <a:schemeClr val="accent2"/>
                </a:solidFill>
              </a:rPr>
              <a:t>to </a:t>
            </a:r>
            <a:br>
              <a:rPr lang="en-US" sz="4800" dirty="0" smtClean="0">
                <a:solidFill>
                  <a:schemeClr val="accent2"/>
                </a:solidFill>
              </a:rPr>
            </a:br>
            <a:r>
              <a:rPr lang="en-US" sz="4800" b="1" dirty="0" smtClean="0">
                <a:solidFill>
                  <a:schemeClr val="accent2"/>
                </a:solidFill>
              </a:rPr>
              <a:t>Supervised Learning</a:t>
            </a:r>
            <a:endParaRPr lang="en-US" sz="4800" b="1" dirty="0">
              <a:solidFill>
                <a:schemeClr val="accent2"/>
              </a:solidFill>
            </a:endParaRPr>
          </a:p>
        </p:txBody>
      </p:sp>
    </p:spTree>
    <p:extLst>
      <p:ext uri="{BB962C8B-B14F-4D97-AF65-F5344CB8AC3E}">
        <p14:creationId xmlns:p14="http://schemas.microsoft.com/office/powerpoint/2010/main" val="14689768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593"/>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2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10;$&#10;% \delta_i^{(l)} = \left(\sum_j W_{ji}^{(l)} \delta_j^{(l+1)}\right) f'(z_i^{(l)})&#10;&#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y)&#10;$&#10;% \delta_i^{(l)} = \left(\sum_j W_{ji}^{(l)} \delta_j^{(l+1)}\right) f'(z_i^{(l)})&#10;&#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theta_1$&#10;&#10;% \delta_i^{(l)} = \left(\sum_j W_{ji}^{(l)} \delta_j^{(l+1)}\right) f'(z_i^{(l)})&#10;&#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24"/>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1 x&#10;$&#10;% \delta_i^{(l)} = \left(\sum_j W_{ji}^{(l)} \delta_j^{(l+1)}\right) f'(z_i^{(l)})&#10;&#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 = \frac{1}{2m} \sum\limits^{m}_{i=1} \left( h_\theta(x^{(i)}) - y^{(i)} \right)^2&#10;$&#10;% \delta_i^{(l)} = \left(\sum_j W_{ji}^{(l)} \delta_j^{(l+1)}\right) f'(z_i^{(l)})&#10;&#10;&#10;&#10;\end{document}"/>
  <p:tag name="IGUANATEXSIZE" val="24"/>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10;\underset{\theta_1}{\mathrm{minimize}} \; J(\theta_1)&#10;$&#10;% \delta_i^{(l)} = \left(\sum_j W_{ji}^{(l)} \delta_j^{(l+1)}\right) f'(z_i^{(l)})&#10;&#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1&#10;$&#10;% \delta_i^{(l)} = \left(\sum_j W_{ji}^{(l)} \delta_j^{(l+1)}\right) f'(z_i^{(l)})&#10;&#10;&#10;&#10;\end{document}"/>
  <p:tag name="IGUANATEXSIZE" val="24"/>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5&#10;$&#10;% \delta_i^{(l)} = \left(\sum_j W_{ji}^{(l)} \delta_j^{(l+1)}\right) f'(z_i^{(l)})&#10;&#10;&#10;&#10;\end{document}"/>
  <p:tag name="IGUANATEXSIZE" val="24"/>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5&#10;$&#10;% \delta_i^{(l)} = \left(\sum_j W_{ji}^{(l)} \delta_j^{(l+1)}\right) f'(z_i^{(l)})&#10;&#10;&#10;&#10;\end{document}"/>
  <p:tag name="IGUANATEXSIZE" val="24"/>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5&#10;$&#10;% \delta_i^{(l)} = \left(\sum_j W_{ji}^{(l)} \delta_j^{(l+1)}\right) f'(z_i^{(l)})&#10;&#10;&#10;&#10;\end{document}"/>
  <p:tag name="IGUANATEXSIZE" val="24"/>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10;$&#10;% \delta_i^{(l)} = \left(\sum_j W_{ji}^{(l)} \delta_j^{(l+1)}\right) f'(z_i^{(l)})&#10;&#10;&#10;&#10;\end{document}"/>
  <p:tag name="IGUANATEXSIZE" val="24"/>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 = 0&#10;$&#10;% \delta_i^{(l)} = \left(\sum_j W_{ji}^{(l)} \delta_j^{(l+1)}\right) f'(z_i^{(l)})&#10;&#10;&#10;&#10;\end{document}"/>
  <p:tag name="IGUANATEXSIZE" val="24"/>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24"/>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50  + 0.06x&#10;$&#10;% \delta_i^{(l)} = \left(\sum_j W_{ji}^{(l)} \delta_j^{(l+1)}\right) f'(z_i^{(l)})&#10;&#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1.5$&#10;&#10;$\theta_1 = 0$&#10;&#10;% \delta_i^{(l)} = \left(\sum_j W_{ji}^{(l)} \delta_j^{(l+1)}\right) f'(z_i^{(l)})&#10;&#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0$&#10;&#10;$\theta_1 = 0.5$&#10;&#10;% \delta_i^{(l)} = \left(\sum_j W_{ji}^{(l)} \delta_j^{(l+1)}\right) f'(z_i^{(l)})&#10;&#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theta_0 = 1$&#10;&#10;$\theta_1 = 0.5$&#10;&#10;% \delta_i^{(l)} = \left(\sum_j W_{ji}^{(l)} \delta_j^{(l+1)}\right) f'(z_i^{(l)})&#10;&#10;&#10;&#10;\end{document}"/>
  <p:tag name="IGUANATEXSIZE" val="30"/>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2041</TotalTime>
  <Words>1123</Words>
  <Application>Microsoft Office PowerPoint</Application>
  <PresentationFormat>On-screen Show (16:9)</PresentationFormat>
  <Paragraphs>262</Paragraphs>
  <Slides>42</Slides>
  <Notes>15</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42</vt:i4>
      </vt:variant>
    </vt:vector>
  </HeadingPairs>
  <TitlesOfParts>
    <vt:vector size="48" baseType="lpstr">
      <vt:lpstr>Arial</vt:lpstr>
      <vt:lpstr>Calibri</vt:lpstr>
      <vt:lpstr>Wingdings</vt:lpstr>
      <vt:lpstr>1_Lecture</vt:lpstr>
      <vt:lpstr>2_Office Theme</vt:lpstr>
      <vt:lpstr>3_Office Theme</vt:lpstr>
      <vt:lpstr>PowerPoint Presentation</vt:lpstr>
      <vt:lpstr>PowerPoint Presentation</vt:lpstr>
      <vt:lpstr>PowerPoint Presentation</vt:lpstr>
      <vt:lpstr>PowerPoint Presentation</vt:lpstr>
      <vt:lpstr>PowerPoint Presentation</vt:lpstr>
      <vt:lpstr>Machine Learning definition</vt:lpstr>
      <vt:lpstr>PowerPoint Presentation</vt:lpstr>
      <vt:lpstr>PowerPoint Presentation</vt:lpstr>
      <vt:lpstr>Introduction  to  Supervised Learning</vt:lpstr>
      <vt:lpstr>PowerPoint Presentation</vt:lpstr>
      <vt:lpstr>PowerPoint Presentation</vt:lpstr>
      <vt:lpstr>PowerPoint Presentation</vt:lpstr>
      <vt:lpstr>PowerPoint Presentation</vt:lpstr>
      <vt:lpstr>Introduction  to  Unsupervised Learning</vt:lpstr>
      <vt:lpstr>PowerPoint Presentation</vt:lpstr>
      <vt:lpstr>PowerPoint Presentation</vt:lpstr>
      <vt:lpstr>PowerPoint Presentation</vt:lpstr>
      <vt:lpstr>PowerPoint Presentation</vt:lpstr>
      <vt:lpstr>PowerPoint Presentation</vt:lpstr>
      <vt:lpstr>PowerPoint Presentation</vt:lpstr>
      <vt:lpstr>Model representation</vt:lpstr>
      <vt:lpstr>PowerPoint Presentation</vt:lpstr>
      <vt:lpstr>PowerPoint Presentation</vt:lpstr>
      <vt:lpstr>PowerPoint Presentation</vt:lpstr>
      <vt:lpstr>Cost function</vt:lpstr>
      <vt:lpstr>PowerPoint Presentation</vt:lpstr>
      <vt:lpstr>PowerPoint Presentation</vt:lpstr>
      <vt:lpstr>PowerPoint Presentation</vt:lpstr>
      <vt:lpstr>Cost function intuition I</vt:lpstr>
      <vt:lpstr>PowerPoint Presentation</vt:lpstr>
      <vt:lpstr>PowerPoint Presentation</vt:lpstr>
      <vt:lpstr>PowerPoint Presentation</vt:lpstr>
      <vt:lpstr>PowerPoint Presentation</vt:lpstr>
      <vt:lpstr>PowerPoint Presentation</vt:lpstr>
      <vt:lpstr>PowerPoint Presentation</vt:lpstr>
      <vt:lpstr>Cost function intuition II</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iuser</cp:lastModifiedBy>
  <cp:revision>170</cp:revision>
  <dcterms:created xsi:type="dcterms:W3CDTF">2010-07-08T21:59:02Z</dcterms:created>
  <dcterms:modified xsi:type="dcterms:W3CDTF">2021-03-09T07:13:45Z</dcterms:modified>
</cp:coreProperties>
</file>